
<file path=[Content_Types].xml><?xml version="1.0" encoding="utf-8"?>
<Types xmlns="http://schemas.openxmlformats.org/package/2006/content-types">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slides/slide1.xml" ContentType="application/vnd.openxmlformats-officedocument.presentationml.slide+xml"/>
  <Override PartName="/ppt/handoutMasters/handoutMaster1.xml" ContentType="application/vnd.openxmlformats-officedocument.presentationml.handoutMaster+xml"/>
  <Override PartName="/ppt/notesMasters/notesMaster1.xml" ContentType="application/vnd.openxmlformats-officedocument.presentationml.notes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media/audio1.bin" ContentType="audio/unknown"/>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Lst>
  <p:notesMasterIdLst>
    <p:notesMasterId r:id="rId19"/>
  </p:notesMasterIdLst>
  <p:handoutMasterIdLst>
    <p:handoutMasterId r:id="rId20"/>
  </p:handoutMasterIdLst>
  <p:sldIdLst>
    <p:sldId id="1635" r:id="rId2"/>
    <p:sldId id="2125" r:id="rId3"/>
    <p:sldId id="2037" r:id="rId4"/>
    <p:sldId id="2025" r:id="rId5"/>
    <p:sldId id="2129" r:id="rId6"/>
    <p:sldId id="1920" r:id="rId7"/>
    <p:sldId id="2123" r:id="rId8"/>
    <p:sldId id="2027" r:id="rId9"/>
    <p:sldId id="1923" r:id="rId10"/>
    <p:sldId id="2030" r:id="rId11"/>
    <p:sldId id="2107" r:id="rId12"/>
    <p:sldId id="2105" r:id="rId13"/>
    <p:sldId id="2112" r:id="rId14"/>
    <p:sldId id="1911" r:id="rId15"/>
    <p:sldId id="2122" r:id="rId16"/>
    <p:sldId id="2127" r:id="rId17"/>
    <p:sldId id="2128" r:id="rId18"/>
  </p:sldIdLst>
  <p:sldSz cx="9144000" cy="6858000" type="screen4x3"/>
  <p:notesSz cx="6881813" cy="9296400"/>
  <p:custDataLst>
    <p:tags r:id="rId22"/>
  </p:custDataLst>
  <p:defaultTextStyle>
    <a:defPPr>
      <a:defRPr lang="en-US"/>
    </a:defPPr>
    <a:lvl1pPr algn="ctr" rtl="0" eaLnBrk="0" fontAlgn="base" hangingPunct="0">
      <a:spcBef>
        <a:spcPct val="0"/>
      </a:spcBef>
      <a:spcAft>
        <a:spcPct val="0"/>
      </a:spcAft>
      <a:defRPr kumimoji="1" sz="14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kumimoji="1" sz="14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kumimoji="1" sz="14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kumimoji="1" sz="14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kumimoji="1" sz="1400" kern="1200">
        <a:solidFill>
          <a:schemeClr val="bg2"/>
        </a:solidFill>
        <a:latin typeface="Arial Narrow" pitchFamily="34" charset="0"/>
        <a:ea typeface="+mn-ea"/>
        <a:cs typeface="+mn-cs"/>
      </a:defRPr>
    </a:lvl5pPr>
    <a:lvl6pPr marL="2286000" algn="l" defTabSz="914400" rtl="0" eaLnBrk="1" latinLnBrk="0" hangingPunct="1">
      <a:defRPr kumimoji="1" sz="1400" kern="1200">
        <a:solidFill>
          <a:schemeClr val="bg2"/>
        </a:solidFill>
        <a:latin typeface="Arial Narrow" pitchFamily="34" charset="0"/>
        <a:ea typeface="+mn-ea"/>
        <a:cs typeface="+mn-cs"/>
      </a:defRPr>
    </a:lvl6pPr>
    <a:lvl7pPr marL="2743200" algn="l" defTabSz="914400" rtl="0" eaLnBrk="1" latinLnBrk="0" hangingPunct="1">
      <a:defRPr kumimoji="1" sz="1400" kern="1200">
        <a:solidFill>
          <a:schemeClr val="bg2"/>
        </a:solidFill>
        <a:latin typeface="Arial Narrow" pitchFamily="34" charset="0"/>
        <a:ea typeface="+mn-ea"/>
        <a:cs typeface="+mn-cs"/>
      </a:defRPr>
    </a:lvl7pPr>
    <a:lvl8pPr marL="3200400" algn="l" defTabSz="914400" rtl="0" eaLnBrk="1" latinLnBrk="0" hangingPunct="1">
      <a:defRPr kumimoji="1" sz="1400" kern="1200">
        <a:solidFill>
          <a:schemeClr val="bg2"/>
        </a:solidFill>
        <a:latin typeface="Arial Narrow" pitchFamily="34" charset="0"/>
        <a:ea typeface="+mn-ea"/>
        <a:cs typeface="+mn-cs"/>
      </a:defRPr>
    </a:lvl8pPr>
    <a:lvl9pPr marL="3657600" algn="l" defTabSz="914400" rtl="0" eaLnBrk="1" latinLnBrk="0" hangingPunct="1">
      <a:defRPr kumimoji="1" sz="1400" kern="1200">
        <a:solidFill>
          <a:schemeClr val="bg2"/>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extLst>
      <p:ext uri="{EC167BDD-8182-4AB7-AECC-EB403E3ABB37}">
        <p14:laserClr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a:srgbClr xmlns:mc="http://schemas.openxmlformats.org/markup-compatibility/2006" xmlns:a14="http://schemas.microsoft.com/office/drawing/2010/main" val="FF0000" mc:Ignorable=""/>
        </p14:laserClr>
      </p:ext>
      <p:ext uri="{2FDB2607-1784-4EEB-B798-7EB5836EED8A}">
        <p14:showMediaCtrls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
      </p:ext>
    </p:extLst>
  </p:showPr>
  <p:clrMru>
    <a:srgbClr val="FFCC00"/>
    <a:srgbClr val="333399"/>
    <a:srgbClr val="FFFF00"/>
    <a:srgbClr val="660066"/>
    <a:srgbClr val="000000"/>
    <a:srgbClr val="FFFFFF"/>
    <a:srgbClr val="000066"/>
    <a:srgbClr val="FF3300"/>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2330" autoAdjust="0"/>
    <p:restoredTop sz="73887" autoAdjust="0"/>
  </p:normalViewPr>
  <p:slideViewPr>
    <p:cSldViewPr snapToGrid="0">
      <p:cViewPr>
        <p:scale>
          <a:sx n="100" d="100"/>
          <a:sy n="100" d="100"/>
        </p:scale>
        <p:origin x="-1960" y="40"/>
      </p:cViewPr>
      <p:guideLst>
        <p:guide orient="horz" pos="2160"/>
        <p:guide orient="horz" pos="1056"/>
        <p:guide orient="horz" pos="96"/>
        <p:guide orient="horz" pos="864"/>
        <p:guide pos="624"/>
        <p:guide pos="2880"/>
      </p:guideLst>
    </p:cSldViewPr>
  </p:slideViewPr>
  <p:outlineViewPr>
    <p:cViewPr>
      <p:scale>
        <a:sx n="33" d="100"/>
        <a:sy n="33" d="100"/>
      </p:scale>
      <p:origin x="0" y="5640"/>
    </p:cViewPr>
  </p:outlineViewPr>
  <p:notesTextViewPr>
    <p:cViewPr>
      <p:scale>
        <a:sx n="100" d="100"/>
        <a:sy n="100" d="100"/>
      </p:scale>
      <p:origin x="0" y="416"/>
    </p:cViewPr>
  </p:notesTextViewPr>
  <p:sorterViewPr>
    <p:cViewPr>
      <p:scale>
        <a:sx n="100" d="100"/>
        <a:sy n="100" d="100"/>
      </p:scale>
      <p:origin x="0" y="0"/>
    </p:cViewPr>
  </p:sorterViewPr>
  <p:notesViewPr>
    <p:cSldViewPr snapToGrid="0">
      <p:cViewPr varScale="1">
        <p:scale>
          <a:sx n="100" d="100"/>
          <a:sy n="100" d="100"/>
        </p:scale>
        <p:origin x="-3546" y="-90"/>
      </p:cViewPr>
      <p:guideLst>
        <p:guide orient="horz" pos="2928"/>
        <p:guide pos="2168"/>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tags" Target="tags/tag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82119"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200">
                <a:solidFill>
                  <a:schemeClr val="tx1"/>
                </a:solidFill>
                <a:latin typeface="Times New Roman" pitchFamily="18" charset="0"/>
              </a:defRPr>
            </a:lvl1pPr>
          </a:lstStyle>
          <a:p>
            <a:pPr>
              <a:defRPr/>
            </a:pPr>
            <a:endParaRPr lang="en-AU" dirty="0"/>
          </a:p>
        </p:txBody>
      </p:sp>
      <p:sp>
        <p:nvSpPr>
          <p:cNvPr id="12291" name="Rectangle 3"/>
          <p:cNvSpPr>
            <a:spLocks noGrp="1" noChangeArrowheads="1"/>
          </p:cNvSpPr>
          <p:nvPr>
            <p:ph type="dt" sz="quarter" idx="1"/>
          </p:nvPr>
        </p:nvSpPr>
        <p:spPr bwMode="auto">
          <a:xfrm>
            <a:off x="3899694" y="0"/>
            <a:ext cx="2982119"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a:solidFill>
                  <a:schemeClr val="tx1"/>
                </a:solidFill>
                <a:latin typeface="Times New Roman" pitchFamily="18" charset="0"/>
              </a:defRPr>
            </a:lvl1pPr>
          </a:lstStyle>
          <a:p>
            <a:pPr>
              <a:defRPr/>
            </a:pPr>
            <a:endParaRPr lang="en-AU"/>
          </a:p>
        </p:txBody>
      </p:sp>
      <p:sp>
        <p:nvSpPr>
          <p:cNvPr id="12292" name="Rectangle 4"/>
          <p:cNvSpPr>
            <a:spLocks noGrp="1" noChangeArrowheads="1"/>
          </p:cNvSpPr>
          <p:nvPr>
            <p:ph type="ftr" sz="quarter" idx="2"/>
          </p:nvPr>
        </p:nvSpPr>
        <p:spPr bwMode="auto">
          <a:xfrm>
            <a:off x="0" y="8831264"/>
            <a:ext cx="2982119"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kumimoji="0" sz="1200">
                <a:solidFill>
                  <a:schemeClr val="tx1"/>
                </a:solidFill>
                <a:latin typeface="Times New Roman" pitchFamily="18" charset="0"/>
              </a:defRPr>
            </a:lvl1pPr>
          </a:lstStyle>
          <a:p>
            <a:pPr>
              <a:defRPr/>
            </a:pPr>
            <a:endParaRPr lang="en-AU" dirty="0"/>
          </a:p>
        </p:txBody>
      </p:sp>
      <p:sp>
        <p:nvSpPr>
          <p:cNvPr id="12293" name="Rectangle 5"/>
          <p:cNvSpPr>
            <a:spLocks noGrp="1" noChangeArrowheads="1"/>
          </p:cNvSpPr>
          <p:nvPr>
            <p:ph type="sldNum" sz="quarter" idx="3"/>
          </p:nvPr>
        </p:nvSpPr>
        <p:spPr bwMode="auto">
          <a:xfrm>
            <a:off x="3899694" y="8831264"/>
            <a:ext cx="2982119"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a:solidFill>
                  <a:schemeClr val="tx1"/>
                </a:solidFill>
                <a:latin typeface="Times New Roman" pitchFamily="18" charset="0"/>
              </a:defRPr>
            </a:lvl1pPr>
          </a:lstStyle>
          <a:p>
            <a:pPr>
              <a:defRPr/>
            </a:pPr>
            <a:fld id="{D3C402DD-275F-428D-96EF-D54082F638A8}" type="slidenum">
              <a:rPr lang="en-AU"/>
              <a:pPr>
                <a:defRPr/>
              </a:pPr>
              <a:t>‹#›</a:t>
            </a:fld>
            <a:endParaRPr lang="en-AU"/>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0688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82119"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i="1">
                <a:solidFill>
                  <a:schemeClr val="tx1"/>
                </a:solidFill>
                <a:latin typeface="Arial" pitchFamily="34" charset="0"/>
              </a:defRPr>
            </a:lvl1pPr>
          </a:lstStyle>
          <a:p>
            <a:pPr>
              <a:defRPr/>
            </a:pPr>
            <a:r>
              <a:rPr lang="en-US"/>
              <a:t>*</a:t>
            </a:r>
            <a:endParaRPr lang="en-US" sz="1200"/>
          </a:p>
        </p:txBody>
      </p:sp>
      <p:sp>
        <p:nvSpPr>
          <p:cNvPr id="2051" name="Rectangle 3"/>
          <p:cNvSpPr>
            <a:spLocks noGrp="1" noChangeArrowheads="1"/>
          </p:cNvSpPr>
          <p:nvPr>
            <p:ph type="dt" idx="1"/>
          </p:nvPr>
        </p:nvSpPr>
        <p:spPr bwMode="auto">
          <a:xfrm>
            <a:off x="3899694" y="0"/>
            <a:ext cx="2982119"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solidFill>
                  <a:schemeClr val="tx1"/>
                </a:solidFill>
                <a:latin typeface="Arial" pitchFamily="34" charset="0"/>
              </a:defRPr>
            </a:lvl1pPr>
          </a:lstStyle>
          <a:p>
            <a:pPr>
              <a:defRPr/>
            </a:pPr>
            <a:r>
              <a:rPr lang="en-US"/>
              <a:t>07/16/96</a:t>
            </a:r>
            <a:endParaRPr lang="en-US" sz="1200"/>
          </a:p>
        </p:txBody>
      </p:sp>
      <p:sp>
        <p:nvSpPr>
          <p:cNvPr id="20484" name="Rectangle 4"/>
          <p:cNvSpPr>
            <a:spLocks noGrp="1" noRot="1" noChangeAspect="1" noChangeArrowheads="1"/>
          </p:cNvSpPr>
          <p:nvPr>
            <p:ph type="sldImg" idx="2"/>
          </p:nvPr>
        </p:nvSpPr>
        <p:spPr bwMode="auto">
          <a:xfrm>
            <a:off x="1117600" y="696913"/>
            <a:ext cx="4649788" cy="348615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7575" y="4416426"/>
            <a:ext cx="5046663" cy="41830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31264"/>
            <a:ext cx="2982119" cy="46513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i="1">
                <a:solidFill>
                  <a:schemeClr val="tx1"/>
                </a:solidFill>
                <a:latin typeface="Arial" pitchFamily="34" charset="0"/>
              </a:defRPr>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99694" y="8831264"/>
            <a:ext cx="2982119" cy="46513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solidFill>
                  <a:schemeClr val="tx1"/>
                </a:solidFill>
                <a:latin typeface="Arial" pitchFamily="34" charset="0"/>
              </a:defRPr>
            </a:lvl1pPr>
          </a:lstStyle>
          <a:p>
            <a:pPr>
              <a:defRPr/>
            </a:pPr>
            <a:r>
              <a:rPr lang="en-US"/>
              <a:t>##</a:t>
            </a:r>
            <a:endParaRPr lang="en-US" sz="120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3690012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r>
              <a:rPr lang="en-US" smtClean="0"/>
              <a:t>*</a:t>
            </a:r>
            <a:endParaRPr lang="en-US" sz="1200" i="0" smtClean="0"/>
          </a:p>
        </p:txBody>
      </p:sp>
      <p:sp>
        <p:nvSpPr>
          <p:cNvPr id="21507" name="Rectangle 3"/>
          <p:cNvSpPr>
            <a:spLocks noGrp="1" noChangeArrowheads="1"/>
          </p:cNvSpPr>
          <p:nvPr>
            <p:ph type="dt" sz="quarter" idx="1"/>
          </p:nvPr>
        </p:nvSpPr>
        <p:spPr>
          <a:noFill/>
        </p:spPr>
        <p:txBody>
          <a:bodyPr/>
          <a:lstStyle/>
          <a:p>
            <a:r>
              <a:rPr lang="en-US" smtClean="0"/>
              <a:t>07/16/96</a:t>
            </a:r>
            <a:endParaRPr lang="en-US" sz="1200" i="0" smtClean="0"/>
          </a:p>
        </p:txBody>
      </p:sp>
      <p:sp>
        <p:nvSpPr>
          <p:cNvPr id="21508" name="Rectangle 6"/>
          <p:cNvSpPr>
            <a:spLocks noGrp="1" noChangeArrowheads="1"/>
          </p:cNvSpPr>
          <p:nvPr>
            <p:ph type="ftr" sz="quarter" idx="4"/>
          </p:nvPr>
        </p:nvSpPr>
        <p:spPr>
          <a:noFill/>
        </p:spPr>
        <p:txBody>
          <a:bodyPr/>
          <a:lstStyle/>
          <a:p>
            <a:r>
              <a:rPr lang="en-US" smtClean="0"/>
              <a:t>*</a:t>
            </a:r>
            <a:endParaRPr lang="en-US" sz="1200" i="0" smtClean="0"/>
          </a:p>
        </p:txBody>
      </p:sp>
      <p:sp>
        <p:nvSpPr>
          <p:cNvPr id="21509" name="Rectangle 7"/>
          <p:cNvSpPr>
            <a:spLocks noGrp="1" noChangeArrowheads="1"/>
          </p:cNvSpPr>
          <p:nvPr>
            <p:ph type="sldNum" sz="quarter" idx="5"/>
          </p:nvPr>
        </p:nvSpPr>
        <p:spPr>
          <a:noFill/>
        </p:spPr>
        <p:txBody>
          <a:bodyPr/>
          <a:lstStyle/>
          <a:p>
            <a:r>
              <a:rPr lang="en-US" smtClean="0"/>
              <a:t>##</a:t>
            </a:r>
            <a:endParaRPr lang="en-US" sz="1200" i="0" smtClean="0"/>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9E138-A8DA-4D40-A440-69C5DB4B3011}" type="slidenum">
              <a:rPr lang="en-US"/>
              <a:pPr/>
              <a:t>15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smtClean="0"/>
              <a:t>Not all dismal science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9E138-A8DA-4D40-A440-69C5DB4B3011}" type="slidenum">
              <a:rPr lang="en-US"/>
              <a:pPr/>
              <a:t>16</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smtClean="0"/>
              <a:t>Not all dismal science</a:t>
            </a:r>
          </a:p>
          <a:p>
            <a:endParaRPr lang="en-US" dirty="0" smtClean="0"/>
          </a:p>
          <a:p>
            <a:r>
              <a:rPr lang="en-US" dirty="0" smtClean="0"/>
              <a:t>Some positive examples – in</a:t>
            </a:r>
            <a:r>
              <a:rPr lang="en-US" baseline="0" dirty="0" smtClean="0"/>
              <a:t> even countries at very high risk  Bangladesh IT project intensive planning, international research, good </a:t>
            </a:r>
            <a:r>
              <a:rPr lang="en-US" baseline="0" dirty="0" err="1" smtClean="0"/>
              <a:t>BDs</a:t>
            </a:r>
            <a:r>
              <a:rPr lang="en-US" baseline="0" dirty="0" smtClean="0"/>
              <a:t>, fast selection, good outcome US$150 million</a:t>
            </a:r>
          </a:p>
          <a:p>
            <a:endParaRPr lang="en-US" baseline="0" dirty="0" smtClean="0"/>
          </a:p>
          <a:p>
            <a:r>
              <a:rPr lang="en-US" baseline="0" dirty="0" smtClean="0"/>
              <a:t>Even robust governments have disasters – </a:t>
            </a:r>
            <a:r>
              <a:rPr lang="en-US" baseline="0" dirty="0" err="1" smtClean="0"/>
              <a:t>eg</a:t>
            </a:r>
            <a:r>
              <a:rPr lang="en-US" baseline="0" dirty="0" smtClean="0"/>
              <a:t> Australia, also NGOs impose disasters </a:t>
            </a:r>
            <a:r>
              <a:rPr lang="en-US" baseline="0" dirty="0" err="1" smtClean="0"/>
              <a:t>e</a:t>
            </a:r>
            <a:r>
              <a:rPr lang="en-US" baseline="0" dirty="0" smtClean="0"/>
              <a:t>-signature, monopoly suppliers, poor governance (</a:t>
            </a:r>
            <a:r>
              <a:rPr lang="en-US" baseline="0" dirty="0" err="1" smtClean="0"/>
              <a:t>eg</a:t>
            </a:r>
            <a:r>
              <a:rPr lang="en-US" baseline="0" dirty="0" smtClean="0"/>
              <a:t> WB in Africa no-one accountable)</a:t>
            </a:r>
          </a:p>
          <a:p>
            <a:endParaRPr lang="en-US" baseline="0" dirty="0" smtClean="0"/>
          </a:p>
          <a:p>
            <a:r>
              <a:rPr lang="en-US" baseline="0" dirty="0" smtClean="0"/>
              <a:t>In even the most difficult countries there are usually some individuals / agencies who are champions in procurement and will take risks to reform</a:t>
            </a:r>
          </a:p>
          <a:p>
            <a:endParaRPr lang="en-US" baseline="0" dirty="0" smtClean="0"/>
          </a:p>
          <a:p>
            <a:r>
              <a:rPr lang="en-US" baseline="0" dirty="0" smtClean="0"/>
              <a:t>Mongolia – roads program overseen by local communities</a:t>
            </a:r>
          </a:p>
          <a:p>
            <a:endParaRPr lang="en-US" baseline="0" dirty="0" smtClean="0"/>
          </a:p>
          <a:p>
            <a:r>
              <a:rPr lang="en-US" baseline="0" dirty="0" smtClean="0"/>
              <a:t>TRAI, Singapore, Denmark NZ</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32000" algn="l" eaLnBrk="0" fontAlgn="base" hangingPunct="0">
              <a:spcBef>
                <a:spcPts val="1128"/>
              </a:spcBef>
              <a:spcAft>
                <a:spcPts val="1200"/>
              </a:spcAft>
              <a:buClr>
                <a:schemeClr val="tx1"/>
              </a:buClr>
              <a:buSzPct val="70000"/>
            </a:pPr>
            <a:r>
              <a:rPr kumimoji="1" lang="en-US" sz="1200" b="1" kern="1200" dirty="0" smtClean="0">
                <a:solidFill>
                  <a:srgbClr val="FFFF00"/>
                </a:solidFill>
                <a:effectLst>
                  <a:outerShdw blurRad="38100" dist="38100" dir="2700000" algn="tl">
                    <a:srgbClr val="000000"/>
                  </a:outerShdw>
                </a:effectLst>
                <a:latin typeface="Arial" pitchFamily="34" charset="0"/>
                <a:ea typeface="ＭＳ Ｐゴシック" charset="-128"/>
                <a:cs typeface="Calibri"/>
              </a:rPr>
              <a:t>However, unlike economics, procurement is making some small steps in positive directions (mostly).  </a:t>
            </a:r>
          </a:p>
          <a:p>
            <a:pPr indent="-432000" algn="l" eaLnBrk="0" fontAlgn="base" hangingPunct="0">
              <a:spcBef>
                <a:spcPts val="1128"/>
              </a:spcBef>
              <a:spcAft>
                <a:spcPts val="1200"/>
              </a:spcAft>
              <a:buClr>
                <a:schemeClr val="tx1"/>
              </a:buClr>
              <a:buSzPct val="70000"/>
            </a:pPr>
            <a:endParaRPr kumimoji="1" lang="en-US" sz="1200" b="1" kern="1200" dirty="0" smtClean="0">
              <a:solidFill>
                <a:srgbClr val="FFFF00"/>
              </a:solidFill>
              <a:effectLst>
                <a:outerShdw blurRad="38100" dist="38100" dir="2700000" algn="tl">
                  <a:srgbClr val="000000"/>
                </a:outerShdw>
              </a:effectLst>
              <a:latin typeface="Arial" pitchFamily="34" charset="0"/>
              <a:ea typeface="ＭＳ Ｐゴシック" charset="-128"/>
              <a:cs typeface="Calibri"/>
            </a:endParaRPr>
          </a:p>
          <a:p>
            <a:pPr indent="-432000" algn="l" eaLnBrk="0" fontAlgn="base" hangingPunct="0">
              <a:spcBef>
                <a:spcPts val="1128"/>
              </a:spcBef>
              <a:spcAft>
                <a:spcPts val="1200"/>
              </a:spcAft>
              <a:buClr>
                <a:schemeClr val="tx1"/>
              </a:buClr>
              <a:buSzPct val="70000"/>
            </a:pPr>
            <a:r>
              <a:rPr kumimoji="1" lang="en-US" sz="1200" b="1" kern="1200" dirty="0" smtClean="0">
                <a:solidFill>
                  <a:srgbClr val="FFFF00"/>
                </a:solidFill>
                <a:effectLst>
                  <a:outerShdw blurRad="38100" dist="38100" dir="2700000" algn="tl">
                    <a:srgbClr val="000000"/>
                  </a:outerShdw>
                </a:effectLst>
                <a:latin typeface="Arial" pitchFamily="34" charset="0"/>
                <a:ea typeface="ＭＳ Ｐゴシック" charset="-128"/>
                <a:cs typeface="Calibri"/>
              </a:rPr>
              <a:t>Corruption</a:t>
            </a:r>
          </a:p>
          <a:p>
            <a:pPr indent="-432000" algn="l" eaLnBrk="0" fontAlgn="base" hangingPunct="0">
              <a:spcBef>
                <a:spcPts val="1128"/>
              </a:spcBef>
              <a:spcAft>
                <a:spcPts val="1200"/>
              </a:spcAft>
              <a:buClr>
                <a:schemeClr val="tx1"/>
              </a:buClr>
              <a:buSzPct val="70000"/>
            </a:pPr>
            <a:r>
              <a:rPr kumimoji="1" lang="en-US" sz="1200" b="1" kern="1200" dirty="0" smtClean="0">
                <a:solidFill>
                  <a:srgbClr val="FFFF00"/>
                </a:solidFill>
                <a:effectLst>
                  <a:outerShdw blurRad="38100" dist="38100" dir="2700000" algn="tl">
                    <a:srgbClr val="000000"/>
                  </a:outerShdw>
                </a:effectLst>
                <a:latin typeface="Arial" pitchFamily="34" charset="0"/>
                <a:ea typeface="ＭＳ Ｐゴシック" charset="-128"/>
                <a:cs typeface="Calibri"/>
              </a:rPr>
              <a:t>Waste</a:t>
            </a:r>
          </a:p>
          <a:p>
            <a:pPr indent="-432000" algn="l" eaLnBrk="0" fontAlgn="base" hangingPunct="0">
              <a:spcBef>
                <a:spcPts val="1128"/>
              </a:spcBef>
              <a:spcAft>
                <a:spcPts val="1200"/>
              </a:spcAft>
              <a:buClr>
                <a:schemeClr val="tx1"/>
              </a:buClr>
              <a:buSzPct val="70000"/>
            </a:pPr>
            <a:r>
              <a:rPr kumimoji="1" lang="en-US" sz="1200" b="1" kern="1200" dirty="0" smtClean="0">
                <a:solidFill>
                  <a:srgbClr val="FFFF00"/>
                </a:solidFill>
                <a:effectLst>
                  <a:outerShdw blurRad="38100" dist="38100" dir="2700000" algn="tl">
                    <a:srgbClr val="000000"/>
                  </a:outerShdw>
                </a:effectLst>
                <a:latin typeface="Arial" pitchFamily="34" charset="0"/>
                <a:ea typeface="ＭＳ Ｐゴシック" charset="-128"/>
                <a:cs typeface="Calibri"/>
              </a:rPr>
              <a:t>Inefficiency</a:t>
            </a:r>
          </a:p>
          <a:p>
            <a:pPr indent="-432000" algn="l" eaLnBrk="0" fontAlgn="base" hangingPunct="0">
              <a:spcBef>
                <a:spcPts val="1128"/>
              </a:spcBef>
              <a:spcAft>
                <a:spcPts val="1200"/>
              </a:spcAft>
              <a:buClr>
                <a:schemeClr val="tx1"/>
              </a:buClr>
              <a:buSzPct val="70000"/>
            </a:pPr>
            <a:r>
              <a:rPr kumimoji="1" lang="en-US" sz="1200" b="1" kern="1200" dirty="0" smtClean="0">
                <a:solidFill>
                  <a:srgbClr val="FFFF00"/>
                </a:solidFill>
                <a:effectLst>
                  <a:outerShdw blurRad="38100" dist="38100" dir="2700000" algn="tl">
                    <a:srgbClr val="000000"/>
                  </a:outerShdw>
                </a:effectLst>
                <a:latin typeface="Arial" pitchFamily="34" charset="0"/>
                <a:ea typeface="ＭＳ Ｐゴシック" charset="-128"/>
                <a:cs typeface="Calibri"/>
              </a:rPr>
              <a:t>Misfit for purpose</a:t>
            </a:r>
          </a:p>
          <a:p>
            <a:pPr indent="-432000" algn="l" eaLnBrk="0" fontAlgn="base" hangingPunct="0">
              <a:spcBef>
                <a:spcPts val="1128"/>
              </a:spcBef>
              <a:spcAft>
                <a:spcPts val="1200"/>
              </a:spcAft>
              <a:buClr>
                <a:schemeClr val="tx1"/>
              </a:buClr>
              <a:buSzPct val="70000"/>
            </a:pPr>
            <a:r>
              <a:rPr kumimoji="1" lang="en-US" sz="1200" b="1" kern="1200" dirty="0" smtClean="0">
                <a:solidFill>
                  <a:srgbClr val="FFFF00"/>
                </a:solidFill>
                <a:effectLst>
                  <a:outerShdw blurRad="38100" dist="38100" dir="2700000" algn="tl">
                    <a:srgbClr val="000000"/>
                  </a:outerShdw>
                </a:effectLst>
                <a:latin typeface="Arial" pitchFamily="34" charset="0"/>
                <a:ea typeface="ＭＳ Ｐゴシック" charset="-128"/>
                <a:cs typeface="Calibri"/>
              </a:rPr>
              <a:t>politics</a:t>
            </a:r>
          </a:p>
          <a:p>
            <a:pPr algn="l"/>
            <a:endParaRPr kumimoji="1" lang="en-US" sz="1200" kern="1200" dirty="0" smtClean="0">
              <a:solidFill>
                <a:schemeClr val="tx1"/>
              </a:solidFill>
              <a:latin typeface="Arial" pitchFamily="34" charset="0"/>
              <a:ea typeface="+mn-ea"/>
              <a:cs typeface="+mn-cs"/>
            </a:endParaRPr>
          </a:p>
          <a:p>
            <a:pPr algn="l"/>
            <a:endParaRPr kumimoji="1" lang="en-US" sz="1200"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AB1D82BB-999C-B94E-A1EE-33329B2B421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r>
              <a:rPr lang="en-US" smtClean="0">
                <a:latin typeface="Arial" pitchFamily="-105" charset="0"/>
                <a:ea typeface="ＭＳ Ｐゴシック" pitchFamily="-105" charset="-128"/>
                <a:cs typeface="ＭＳ Ｐゴシック" pitchFamily="-105" charset="-128"/>
              </a:rPr>
              <a:t>cuatro modernizaciones en la contratación pública</a:t>
            </a:r>
            <a:endParaRPr lang="en-AU" smtClean="0">
              <a:latin typeface="Arial" pitchFamily="-105" charset="0"/>
              <a:ea typeface="ＭＳ Ｐゴシック" pitchFamily="-105" charset="-128"/>
              <a:cs typeface="ＭＳ Ｐゴシック" pitchFamily="-105" charset="-128"/>
            </a:endParaRPr>
          </a:p>
        </p:txBody>
      </p:sp>
      <p:sp>
        <p:nvSpPr>
          <p:cNvPr id="36868" name="Header Placeholder 3"/>
          <p:cNvSpPr>
            <a:spLocks noGrp="1"/>
          </p:cNvSpPr>
          <p:nvPr>
            <p:ph type="hdr" sz="quarter"/>
          </p:nvPr>
        </p:nvSpPr>
        <p:spPr>
          <a:noFill/>
        </p:spPr>
        <p:txBody>
          <a:bodyPr/>
          <a:lstStyle/>
          <a:p>
            <a:r>
              <a:rPr lang="en-US" smtClean="0"/>
              <a:t>*</a:t>
            </a:r>
            <a:endParaRPr lang="en-US" sz="1200" smtClean="0"/>
          </a:p>
        </p:txBody>
      </p:sp>
      <p:sp>
        <p:nvSpPr>
          <p:cNvPr id="36869" name="Date Placeholder 4"/>
          <p:cNvSpPr>
            <a:spLocks noGrp="1"/>
          </p:cNvSpPr>
          <p:nvPr>
            <p:ph type="dt" sz="quarter" idx="1"/>
          </p:nvPr>
        </p:nvSpPr>
        <p:spPr>
          <a:noFill/>
        </p:spPr>
        <p:txBody>
          <a:bodyPr/>
          <a:lstStyle/>
          <a:p>
            <a:r>
              <a:rPr lang="en-US" smtClean="0"/>
              <a:t>07/16/96</a:t>
            </a:r>
            <a:endParaRPr lang="en-US" sz="1200" smtClean="0"/>
          </a:p>
        </p:txBody>
      </p:sp>
      <p:sp>
        <p:nvSpPr>
          <p:cNvPr id="36870" name="Footer Placeholder 5"/>
          <p:cNvSpPr>
            <a:spLocks noGrp="1"/>
          </p:cNvSpPr>
          <p:nvPr>
            <p:ph type="ftr" sz="quarter" idx="4"/>
          </p:nvPr>
        </p:nvSpPr>
        <p:spPr>
          <a:noFill/>
        </p:spPr>
        <p:txBody>
          <a:bodyPr/>
          <a:lstStyle/>
          <a:p>
            <a:r>
              <a:rPr lang="en-US" smtClean="0"/>
              <a:t>*</a:t>
            </a:r>
            <a:endParaRPr lang="en-US" sz="1200" smtClean="0"/>
          </a:p>
        </p:txBody>
      </p:sp>
      <p:sp>
        <p:nvSpPr>
          <p:cNvPr id="36871" name="Slide Number Placeholder 6"/>
          <p:cNvSpPr>
            <a:spLocks noGrp="1"/>
          </p:cNvSpPr>
          <p:nvPr>
            <p:ph type="sldNum" sz="quarter" idx="5"/>
          </p:nvPr>
        </p:nvSpPr>
        <p:spPr>
          <a:noFill/>
        </p:spPr>
        <p:txBody>
          <a:bodyPr/>
          <a:lstStyle/>
          <a:p>
            <a:r>
              <a:rPr lang="en-US" smtClean="0"/>
              <a:t>##</a:t>
            </a:r>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Institutional</a:t>
            </a:r>
          </a:p>
          <a:p>
            <a:r>
              <a:rPr lang="en-US" dirty="0" smtClean="0"/>
              <a:t>Regulation</a:t>
            </a:r>
          </a:p>
          <a:p>
            <a:r>
              <a:rPr lang="en-US" dirty="0" smtClean="0"/>
              <a:t>Capacity</a:t>
            </a:r>
          </a:p>
          <a:p>
            <a:r>
              <a:rPr lang="en-US" dirty="0" smtClean="0"/>
              <a:t>Integrity</a:t>
            </a:r>
          </a:p>
          <a:p>
            <a:endParaRPr lang="en-US" dirty="0" smtClean="0"/>
          </a:p>
          <a:p>
            <a:r>
              <a:rPr lang="en-US" dirty="0" smtClean="0"/>
              <a:t>Governments</a:t>
            </a:r>
            <a:r>
              <a:rPr lang="en-US" baseline="0" dirty="0" smtClean="0"/>
              <a:t> attempt to shift activities to private sector</a:t>
            </a:r>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p>
            <a:r>
              <a:rPr lang="en-US">
                <a:latin typeface="Arial" pitchFamily="49" charset="0"/>
              </a:rPr>
              <a:t>*</a:t>
            </a:r>
          </a:p>
        </p:txBody>
      </p:sp>
      <p:sp>
        <p:nvSpPr>
          <p:cNvPr id="110595" name="Rectangle 3"/>
          <p:cNvSpPr>
            <a:spLocks noGrp="1" noChangeArrowheads="1"/>
          </p:cNvSpPr>
          <p:nvPr>
            <p:ph type="dt" sz="quarter" idx="1"/>
          </p:nvPr>
        </p:nvSpPr>
        <p:spPr>
          <a:noFill/>
        </p:spPr>
        <p:txBody>
          <a:bodyPr/>
          <a:lstStyle/>
          <a:p>
            <a:r>
              <a:rPr lang="en-US">
                <a:latin typeface="Arial" pitchFamily="49" charset="0"/>
              </a:rPr>
              <a:t>07/16/96</a:t>
            </a:r>
          </a:p>
        </p:txBody>
      </p:sp>
      <p:sp>
        <p:nvSpPr>
          <p:cNvPr id="110596" name="Rectangle 6"/>
          <p:cNvSpPr>
            <a:spLocks noGrp="1" noChangeArrowheads="1"/>
          </p:cNvSpPr>
          <p:nvPr>
            <p:ph type="ftr" sz="quarter" idx="4"/>
          </p:nvPr>
        </p:nvSpPr>
        <p:spPr>
          <a:noFill/>
        </p:spPr>
        <p:txBody>
          <a:bodyPr/>
          <a:lstStyle/>
          <a:p>
            <a:r>
              <a:rPr lang="en-US">
                <a:latin typeface="Arial" pitchFamily="49" charset="0"/>
              </a:rPr>
              <a:t>*</a:t>
            </a:r>
          </a:p>
        </p:txBody>
      </p:sp>
      <p:sp>
        <p:nvSpPr>
          <p:cNvPr id="110597" name="Rectangle 7"/>
          <p:cNvSpPr>
            <a:spLocks noGrp="1" noChangeArrowheads="1"/>
          </p:cNvSpPr>
          <p:nvPr>
            <p:ph type="sldNum" sz="quarter" idx="5"/>
          </p:nvPr>
        </p:nvSpPr>
        <p:spPr>
          <a:noFill/>
        </p:spPr>
        <p:txBody>
          <a:bodyPr/>
          <a:lstStyle/>
          <a:p>
            <a:r>
              <a:rPr lang="en-US">
                <a:latin typeface="Arial" pitchFamily="49" charset="0"/>
              </a:rPr>
              <a:t>##</a:t>
            </a:r>
          </a:p>
        </p:txBody>
      </p:sp>
      <p:sp>
        <p:nvSpPr>
          <p:cNvPr id="110598" name="Rectangle 2"/>
          <p:cNvSpPr>
            <a:spLocks noGrp="1" noRot="1" noChangeAspect="1" noChangeArrowheads="1" noTextEdit="1"/>
          </p:cNvSpPr>
          <p:nvPr>
            <p:ph type="sldImg"/>
          </p:nvPr>
        </p:nvSpPr>
        <p:spPr>
          <a:ln/>
        </p:spPr>
      </p:sp>
      <p:sp>
        <p:nvSpPr>
          <p:cNvPr id="110599" name="Rectangle 3"/>
          <p:cNvSpPr>
            <a:spLocks noGrp="1" noChangeArrowheads="1"/>
          </p:cNvSpPr>
          <p:nvPr>
            <p:ph type="body" idx="1"/>
          </p:nvPr>
        </p:nvSpPr>
        <p:spPr>
          <a:noFill/>
          <a:ln/>
        </p:spPr>
        <p:txBody>
          <a:bodyPr/>
          <a:lstStyle/>
          <a:p>
            <a:pPr eaLnBrk="1" hangingPunct="1"/>
            <a:r>
              <a:rPr kumimoji="1" lang="en-AU" sz="1200" kern="1200" dirty="0" smtClean="0">
                <a:solidFill>
                  <a:schemeClr val="tx1"/>
                </a:solidFill>
                <a:latin typeface="Arial" pitchFamily="34" charset="0"/>
                <a:ea typeface="+mn-ea"/>
                <a:cs typeface="+mn-cs"/>
              </a:rPr>
              <a:t>Many governments now undertake spend analyses.</a:t>
            </a:r>
          </a:p>
          <a:p>
            <a:pPr eaLnBrk="1" hangingPunct="1"/>
            <a:endParaRPr kumimoji="1" lang="en-AU" sz="1200" kern="1200" dirty="0" smtClean="0">
              <a:solidFill>
                <a:schemeClr val="tx1"/>
              </a:solidFill>
              <a:latin typeface="Arial" pitchFamily="34" charset="0"/>
              <a:ea typeface="+mn-ea"/>
              <a:cs typeface="+mn-cs"/>
            </a:endParaRPr>
          </a:p>
          <a:p>
            <a:pPr eaLnBrk="1" hangingPunct="1"/>
            <a:r>
              <a:rPr kumimoji="1" lang="en-AU" sz="1200" kern="1200" dirty="0" smtClean="0">
                <a:solidFill>
                  <a:schemeClr val="tx1"/>
                </a:solidFill>
                <a:latin typeface="Arial" pitchFamily="34" charset="0"/>
                <a:ea typeface="+mn-ea"/>
                <a:cs typeface="+mn-cs"/>
              </a:rPr>
              <a:t>For auditors and investigators, it is relatively easy to identify low grade procurement fraud and corruption where there was a lack of compliance with rules or a lack respect for internal controls.  It is far less likely that the misdirection of procurement related expenditure in major or complex contracts will be detected because auditors and investigators generally lack the knowledge and skill to recognise the “red” flags in this context. </a:t>
            </a:r>
          </a:p>
          <a:p>
            <a:pPr eaLnBrk="1" hangingPunct="1"/>
            <a:endParaRPr kumimoji="1" lang="en-AU" sz="1200" kern="1200" dirty="0" smtClean="0">
              <a:solidFill>
                <a:schemeClr val="tx1"/>
              </a:solidFill>
              <a:latin typeface="Arial" pitchFamily="34" charset="0"/>
              <a:ea typeface="+mn-ea"/>
              <a:cs typeface="+mn-cs"/>
            </a:endParaRPr>
          </a:p>
          <a:p>
            <a:pPr eaLnBrk="1" hangingPunct="1"/>
            <a:r>
              <a:rPr kumimoji="1" lang="en-AU" sz="1200" kern="1200" dirty="0" smtClean="0">
                <a:solidFill>
                  <a:schemeClr val="tx1"/>
                </a:solidFill>
                <a:latin typeface="Arial" pitchFamily="34" charset="0"/>
                <a:ea typeface="+mn-ea"/>
                <a:cs typeface="+mn-cs"/>
              </a:rPr>
              <a:t>These two areas (Simple </a:t>
            </a:r>
            <a:r>
              <a:rPr kumimoji="1" lang="en-AU" sz="1200" kern="1200" dirty="0" err="1" smtClean="0">
                <a:solidFill>
                  <a:schemeClr val="tx1"/>
                </a:solidFill>
                <a:latin typeface="Arial" pitchFamily="34" charset="0"/>
                <a:ea typeface="+mn-ea"/>
                <a:cs typeface="+mn-cs"/>
              </a:rPr>
              <a:t>vs</a:t>
            </a:r>
            <a:r>
              <a:rPr kumimoji="1" lang="en-AU" sz="1200" kern="1200" dirty="0" smtClean="0">
                <a:solidFill>
                  <a:schemeClr val="tx1"/>
                </a:solidFill>
                <a:latin typeface="Arial" pitchFamily="34" charset="0"/>
                <a:ea typeface="+mn-ea"/>
                <a:cs typeface="+mn-cs"/>
              </a:rPr>
              <a:t> Complex) are entirely different universes, but are usually</a:t>
            </a:r>
            <a:r>
              <a:rPr kumimoji="1" lang="en-AU" sz="1200" kern="1200" baseline="0" dirty="0" smtClean="0">
                <a:solidFill>
                  <a:schemeClr val="tx1"/>
                </a:solidFill>
                <a:latin typeface="Arial" pitchFamily="34" charset="0"/>
                <a:ea typeface="+mn-ea"/>
                <a:cs typeface="+mn-cs"/>
              </a:rPr>
              <a:t> under the same sets of procedures with relatively minor variation</a:t>
            </a:r>
            <a:endParaRPr lang="en-AU" dirty="0">
              <a:latin typeface="Arial" pitchFamily="49" charset="0"/>
              <a:ea typeface="ＭＳ Ｐゴシック" pitchFamily="49" charset="-128"/>
              <a:cs typeface="ＭＳ Ｐゴシック" pitchFamily="4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spcBef>
                <a:spcPts val="1200"/>
              </a:spcBef>
              <a:spcAft>
                <a:spcPts val="1200"/>
              </a:spcAft>
              <a:buClr>
                <a:schemeClr val="tx1"/>
              </a:buClr>
              <a:buSzPct val="70000"/>
              <a:buFont typeface="Wingdings" charset="2"/>
              <a:buChar char="q"/>
              <a:defRPr/>
            </a:pPr>
            <a:r>
              <a:rPr kumimoji="1" lang="en-AU" sz="1200" b="1" kern="1200" dirty="0" smtClean="0">
                <a:solidFill>
                  <a:srgbClr val="FFFF00"/>
                </a:solidFill>
                <a:latin typeface="Arial" pitchFamily="34" charset="0"/>
                <a:ea typeface="+mn-ea"/>
                <a:cs typeface="Calibri"/>
              </a:rPr>
              <a:t>There have been some successful examples of reforms that have resulted in the introduction of public procurement practices that are like those that are common in the private sector. </a:t>
            </a:r>
          </a:p>
          <a:p>
            <a:pPr marL="342900" indent="-342900" algn="l">
              <a:spcBef>
                <a:spcPts val="600"/>
              </a:spcBef>
              <a:spcAft>
                <a:spcPts val="600"/>
              </a:spcAft>
              <a:buClr>
                <a:srgbClr val="FFFFFF"/>
              </a:buClr>
              <a:buSzPct val="70000"/>
              <a:buFont typeface="Wingdings" charset="2"/>
              <a:buChar char="q"/>
              <a:defRPr/>
            </a:pPr>
            <a:r>
              <a:rPr kumimoji="1" lang="en-AU" sz="1200" b="1" kern="1200" dirty="0" smtClean="0">
                <a:solidFill>
                  <a:srgbClr val="FFFF00"/>
                </a:solidFill>
                <a:latin typeface="Arial" pitchFamily="34" charset="0"/>
                <a:ea typeface="+mn-ea"/>
                <a:cs typeface="Calibri"/>
              </a:rPr>
              <a:t>However, unlike in the private sector, it is difficult in government to align corporate and individual interests.  The performance-reward link hardly exists</a:t>
            </a:r>
          </a:p>
          <a:p>
            <a:pPr marL="342900" lvl="0" indent="-342900" algn="l">
              <a:spcBef>
                <a:spcPts val="600"/>
              </a:spcBef>
              <a:spcAft>
                <a:spcPts val="600"/>
              </a:spcAft>
              <a:buClr>
                <a:srgbClr val="FFFFFF"/>
              </a:buClr>
              <a:buSzPct val="70000"/>
              <a:buFont typeface="Wingdings" charset="2"/>
              <a:buChar char="q"/>
              <a:defRPr/>
            </a:pPr>
            <a:r>
              <a:rPr lang="en-AU" sz="1200" b="1" dirty="0" smtClean="0">
                <a:solidFill>
                  <a:srgbClr val="FFFF00"/>
                </a:solidFill>
                <a:effectLst>
                  <a:outerShdw blurRad="38100" dist="38100" dir="2700000" algn="tl">
                    <a:srgbClr val="000000">
                      <a:alpha val="43137"/>
                    </a:srgbClr>
                  </a:outerShdw>
                </a:effectLst>
                <a:latin typeface="Arial"/>
                <a:cs typeface="Calibri"/>
              </a:rPr>
              <a:t>Some governments have focussed on outsourcing to shift procurement problems to the private sector and hope for innovation and productivity </a:t>
            </a:r>
            <a:endParaRPr kumimoji="1" lang="en-AU" sz="1200" b="1" kern="1200" dirty="0" smtClean="0">
              <a:solidFill>
                <a:srgbClr val="FFFF00"/>
              </a:solidFill>
              <a:latin typeface="Arial" pitchFamily="34" charset="0"/>
              <a:ea typeface="+mn-ea"/>
              <a:cs typeface="Calibri"/>
            </a:endParaRPr>
          </a:p>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6126F-84B5-4251-AEE7-F5F73380369C}" type="slidenum">
              <a:rPr lang="en-US"/>
              <a:pPr/>
              <a:t>11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smtClean="0"/>
              <a:t>Often the reformers don’t understand key aspects of procurement – Botswana, Mozambique, Kenya…</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smtClean="0">
                <a:solidFill>
                  <a:srgbClr val="FFFF00"/>
                </a:solidFill>
                <a:effectLst>
                  <a:outerShdw blurRad="38100" dist="38100" dir="2700000" algn="tl">
                    <a:srgbClr val="000000">
                      <a:alpha val="43137"/>
                    </a:srgbClr>
                  </a:outerShdw>
                </a:effectLst>
                <a:latin typeface="+mn-lt"/>
                <a:cs typeface="Calibri"/>
              </a:rPr>
              <a:t>LAC (and EU) is under civil law – but so are all </a:t>
            </a:r>
            <a:r>
              <a:rPr lang="en-AU" sz="1200" b="1" dirty="0" smtClean="0">
                <a:solidFill>
                  <a:srgbClr val="FFFF00"/>
                </a:solidFill>
                <a:effectLst>
                  <a:outerShdw blurRad="38100" dist="38100" dir="2700000" algn="tl">
                    <a:srgbClr val="000000">
                      <a:alpha val="43137"/>
                    </a:srgbClr>
                  </a:outerShdw>
                </a:effectLst>
                <a:latin typeface="+mn-lt"/>
                <a:cs typeface="Calibri"/>
              </a:rPr>
              <a:t>governments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1" dirty="0" smtClean="0">
              <a:solidFill>
                <a:srgbClr val="FFFF00"/>
              </a:solidFill>
              <a:effectLst>
                <a:outerShdw blurRad="38100" dist="38100" dir="2700000" algn="tl">
                  <a:srgbClr val="000000">
                    <a:alpha val="43137"/>
                  </a:srgbClr>
                </a:outerShdw>
              </a:effectLst>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dirty="0" smtClean="0">
                <a:solidFill>
                  <a:srgbClr val="FFFF00"/>
                </a:solidFill>
                <a:effectLst>
                  <a:outerShdw blurRad="38100" dist="38100" dir="2700000" algn="tl">
                    <a:srgbClr val="000000">
                      <a:alpha val="43137"/>
                    </a:srgbClr>
                  </a:outerShdw>
                </a:effectLst>
                <a:latin typeface="+mn-lt"/>
                <a:cs typeface="Calibri"/>
              </a:rPr>
              <a:t>We can have laws that require procurement planning.  We cannot have laws that require good</a:t>
            </a:r>
            <a:r>
              <a:rPr lang="en-AU" sz="1200" b="1" baseline="0" dirty="0" smtClean="0">
                <a:solidFill>
                  <a:srgbClr val="FFFF00"/>
                </a:solidFill>
                <a:effectLst>
                  <a:outerShdw blurRad="38100" dist="38100" dir="2700000" algn="tl">
                    <a:srgbClr val="000000">
                      <a:alpha val="43137"/>
                    </a:srgbClr>
                  </a:outerShdw>
                </a:effectLst>
                <a:latin typeface="+mn-lt"/>
                <a:cs typeface="Calibri"/>
              </a:rPr>
              <a:t> procurement planning</a:t>
            </a:r>
            <a:endParaRPr lang="en-AU" sz="1200" b="1" dirty="0" smtClean="0">
              <a:solidFill>
                <a:srgbClr val="FFFF00"/>
              </a:solidFill>
              <a:effectLst>
                <a:outerShdw blurRad="38100" dist="38100" dir="2700000" algn="tl">
                  <a:srgbClr val="000000">
                    <a:alpha val="43137"/>
                  </a:srgbClr>
                </a:outerShdw>
              </a:effectLst>
              <a:latin typeface="+mn-lt"/>
              <a:cs typeface="Calibri"/>
            </a:endParaRPr>
          </a:p>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a:p>
        </p:txBody>
      </p:sp>
      <p:sp>
        <p:nvSpPr>
          <p:cNvPr id="5" name="Date Placeholder 4"/>
          <p:cNvSpPr>
            <a:spLocks noGrp="1"/>
          </p:cNvSpPr>
          <p:nvPr>
            <p:ph type="dt" idx="11"/>
          </p:nvPr>
        </p:nvSpPr>
        <p:spPr/>
        <p:txBody>
          <a:bodyPr/>
          <a:lstStyle/>
          <a:p>
            <a:pPr>
              <a:defRPr/>
            </a:pPr>
            <a:r>
              <a:rPr lang="en-US" smtClean="0"/>
              <a:t>07/16/96</a:t>
            </a:r>
            <a:endParaRPr lang="en-US" sz="1200"/>
          </a:p>
        </p:txBody>
      </p:sp>
      <p:sp>
        <p:nvSpPr>
          <p:cNvPr id="6" name="Footer Placeholder 5"/>
          <p:cNvSpPr>
            <a:spLocks noGrp="1"/>
          </p:cNvSpPr>
          <p:nvPr>
            <p:ph type="ftr" sz="quarter" idx="12"/>
          </p:nvPr>
        </p:nvSpPr>
        <p:spPr/>
        <p:txBody>
          <a:bodyPr/>
          <a:lstStyle/>
          <a:p>
            <a:pPr>
              <a:defRPr/>
            </a:pPr>
            <a:r>
              <a:rPr lang="en-US" smtClean="0"/>
              <a:t>*</a:t>
            </a:r>
            <a:endParaRPr lang="en-US" sz="1200"/>
          </a:p>
        </p:txBody>
      </p:sp>
      <p:sp>
        <p:nvSpPr>
          <p:cNvPr id="7" name="Slide Number Placeholder 6"/>
          <p:cNvSpPr>
            <a:spLocks noGrp="1"/>
          </p:cNvSpPr>
          <p:nvPr>
            <p:ph type="sldNum" sz="quarter" idx="13"/>
          </p:nvPr>
        </p:nvSpPr>
        <p:spPr/>
        <p:txBody>
          <a:bodyPr/>
          <a:lstStyle/>
          <a:p>
            <a:pPr>
              <a:defRPr/>
            </a:pPr>
            <a:r>
              <a:rPr lang="en-US" smtClean="0"/>
              <a:t>##</a:t>
            </a:r>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9E138-A8DA-4D40-A440-69C5DB4B3011}" type="slidenum">
              <a:rPr lang="en-US"/>
              <a:pPr/>
              <a:t>13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Line 64"/>
          <p:cNvSpPr>
            <a:spLocks noChangeShapeType="1"/>
          </p:cNvSpPr>
          <p:nvPr/>
        </p:nvSpPr>
        <p:spPr bwMode="auto">
          <a:xfrm>
            <a:off x="-152400" y="3429000"/>
            <a:ext cx="4724400" cy="342900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3" name="Line 63"/>
          <p:cNvSpPr>
            <a:spLocks noChangeShapeType="1"/>
          </p:cNvSpPr>
          <p:nvPr/>
        </p:nvSpPr>
        <p:spPr bwMode="auto">
          <a:xfrm flipV="1">
            <a:off x="-152400" y="0"/>
            <a:ext cx="4724400" cy="342900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4" name="Line 62"/>
          <p:cNvSpPr>
            <a:spLocks noChangeShapeType="1"/>
          </p:cNvSpPr>
          <p:nvPr/>
        </p:nvSpPr>
        <p:spPr bwMode="auto">
          <a:xfrm>
            <a:off x="-152400" y="3429000"/>
            <a:ext cx="6934200" cy="342900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5" name="Line 61"/>
          <p:cNvSpPr>
            <a:spLocks noChangeShapeType="1"/>
          </p:cNvSpPr>
          <p:nvPr/>
        </p:nvSpPr>
        <p:spPr bwMode="auto">
          <a:xfrm flipV="1">
            <a:off x="-152400" y="0"/>
            <a:ext cx="7086600" cy="342900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6" name="Line 58"/>
          <p:cNvSpPr>
            <a:spLocks noChangeShapeType="1"/>
          </p:cNvSpPr>
          <p:nvPr/>
        </p:nvSpPr>
        <p:spPr bwMode="auto">
          <a:xfrm>
            <a:off x="0" y="3429000"/>
            <a:ext cx="9144000" cy="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7" name="Line 60"/>
          <p:cNvSpPr>
            <a:spLocks noChangeShapeType="1"/>
          </p:cNvSpPr>
          <p:nvPr/>
        </p:nvSpPr>
        <p:spPr bwMode="auto">
          <a:xfrm>
            <a:off x="-228600" y="3429000"/>
            <a:ext cx="9372600" cy="129540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8" name="Line 59"/>
          <p:cNvSpPr>
            <a:spLocks noChangeShapeType="1"/>
          </p:cNvSpPr>
          <p:nvPr/>
        </p:nvSpPr>
        <p:spPr bwMode="auto">
          <a:xfrm flipV="1">
            <a:off x="0" y="1676400"/>
            <a:ext cx="9144000" cy="175260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9" name="Line 57"/>
          <p:cNvSpPr>
            <a:spLocks noChangeShapeType="1"/>
          </p:cNvSpPr>
          <p:nvPr/>
        </p:nvSpPr>
        <p:spPr bwMode="auto">
          <a:xfrm>
            <a:off x="-152400" y="3429000"/>
            <a:ext cx="9296400" cy="342900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10" name="Line 56"/>
          <p:cNvSpPr>
            <a:spLocks noChangeShapeType="1"/>
          </p:cNvSpPr>
          <p:nvPr/>
        </p:nvSpPr>
        <p:spPr bwMode="auto">
          <a:xfrm flipV="1">
            <a:off x="0" y="0"/>
            <a:ext cx="9144000" cy="3429000"/>
          </a:xfrm>
          <a:prstGeom prst="line">
            <a:avLst/>
          </a:prstGeom>
          <a:noFill/>
          <a:ln w="12700" cap="sq">
            <a:solidFill>
              <a:schemeClr val="bg1"/>
            </a:solidFill>
            <a:round/>
            <a:headEnd type="none" w="sm" len="sm"/>
            <a:tailEnd type="none" w="sm" len="sm"/>
          </a:ln>
        </p:spPr>
        <p:txBody>
          <a:bodyPr wrap="none" anchor="ctr"/>
          <a:lstStyle/>
          <a:p>
            <a:endParaRPr lang="en-AU"/>
          </a:p>
        </p:txBody>
      </p:sp>
      <p:sp>
        <p:nvSpPr>
          <p:cNvPr id="11" name="Arc 42"/>
          <p:cNvSpPr>
            <a:spLocks/>
          </p:cNvSpPr>
          <p:nvPr/>
        </p:nvSpPr>
        <p:spPr bwMode="auto">
          <a:xfrm>
            <a:off x="-152400" y="3175"/>
            <a:ext cx="3505200" cy="6854825"/>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gradFill rotWithShape="0">
            <a:gsLst>
              <a:gs pos="0">
                <a:schemeClr val="bg1"/>
              </a:gs>
              <a:gs pos="100000">
                <a:schemeClr val="bg1">
                  <a:gamma/>
                  <a:shade val="46275"/>
                  <a:invGamma/>
                </a:schemeClr>
              </a:gs>
            </a:gsLst>
            <a:path path="rect">
              <a:fillToRect l="100000" b="100000"/>
            </a:path>
          </a:gradFill>
          <a:ln w="9525">
            <a:noFill/>
            <a:round/>
            <a:headEnd/>
            <a:tailEnd/>
          </a:ln>
        </p:spPr>
        <p:txBody>
          <a:bodyPr wrap="none" anchor="ctr"/>
          <a:lstStyle/>
          <a:p>
            <a:pPr>
              <a:defRPr/>
            </a:pPr>
            <a:endParaRPr lang="en-AU"/>
          </a:p>
        </p:txBody>
      </p:sp>
      <p:sp>
        <p:nvSpPr>
          <p:cNvPr id="12" name="Rectangle 69"/>
          <p:cNvSpPr>
            <a:spLocks noGrp="1" noChangeArrowheads="1"/>
          </p:cNvSpPr>
          <p:nvPr>
            <p:ph type="sldNum" sz="quarter" idx="10"/>
          </p:nvPr>
        </p:nvSpPr>
        <p:spPr>
          <a:xfrm>
            <a:off x="6553200" y="6245225"/>
            <a:ext cx="2133600" cy="476250"/>
          </a:xfrm>
        </p:spPr>
        <p:txBody>
          <a:bodyPr/>
          <a:lstStyle>
            <a:lvl1pPr>
              <a:defRPr/>
            </a:lvl1pPr>
          </a:lstStyle>
          <a:p>
            <a:pPr>
              <a:defRPr/>
            </a:pPr>
            <a:fld id="{0A882948-7906-4DEB-BBB5-49C995BD3B2D}"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2"/>
          <p:cNvSpPr>
            <a:spLocks noGrp="1" noChangeArrowheads="1"/>
          </p:cNvSpPr>
          <p:nvPr>
            <p:ph type="sldNum" sz="quarter" idx="10"/>
          </p:nvPr>
        </p:nvSpPr>
        <p:spPr>
          <a:ln/>
        </p:spPr>
        <p:txBody>
          <a:bodyPr/>
          <a:lstStyle>
            <a:lvl1pPr>
              <a:defRPr/>
            </a:lvl1pPr>
          </a:lstStyle>
          <a:p>
            <a:pPr>
              <a:defRPr/>
            </a:pPr>
            <a:fld id="{8BA8528F-4B74-4E4C-AC98-25C9440A8FEE}"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85800"/>
            <a:ext cx="1905000" cy="5562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990600" y="685800"/>
            <a:ext cx="55626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2"/>
          <p:cNvSpPr>
            <a:spLocks noGrp="1" noChangeArrowheads="1"/>
          </p:cNvSpPr>
          <p:nvPr>
            <p:ph type="sldNum" sz="quarter" idx="10"/>
          </p:nvPr>
        </p:nvSpPr>
        <p:spPr>
          <a:ln/>
        </p:spPr>
        <p:txBody>
          <a:bodyPr/>
          <a:lstStyle>
            <a:lvl1pPr>
              <a:defRPr/>
            </a:lvl1pPr>
          </a:lstStyle>
          <a:p>
            <a:pPr>
              <a:defRPr/>
            </a:pPr>
            <a:fld id="{74BCB826-A5BC-4F3B-B3A1-06C3E5FD4398}"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620000" cy="8382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990600" y="1676400"/>
            <a:ext cx="3733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4876800" y="1676400"/>
            <a:ext cx="3733800" cy="4572000"/>
          </a:xfrm>
        </p:spPr>
        <p:txBody>
          <a:bodyPr/>
          <a:lstStyle/>
          <a:p>
            <a:pPr lvl="0"/>
            <a:endParaRPr lang="en-AU" noProof="0" smtClean="0"/>
          </a:p>
        </p:txBody>
      </p:sp>
      <p:sp>
        <p:nvSpPr>
          <p:cNvPr id="5" name="Rectangle 82"/>
          <p:cNvSpPr>
            <a:spLocks noGrp="1" noChangeArrowheads="1"/>
          </p:cNvSpPr>
          <p:nvPr>
            <p:ph type="sldNum" sz="quarter" idx="10"/>
          </p:nvPr>
        </p:nvSpPr>
        <p:spPr>
          <a:ln/>
        </p:spPr>
        <p:txBody>
          <a:bodyPr/>
          <a:lstStyle>
            <a:lvl1pPr>
              <a:defRPr/>
            </a:lvl1pPr>
          </a:lstStyle>
          <a:p>
            <a:pPr>
              <a:defRPr/>
            </a:pPr>
            <a:fld id="{7160D2FD-DEA4-407A-9F23-E71114BE8CAF}"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620000" cy="8382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990600" y="1676400"/>
            <a:ext cx="3733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76800" y="1676400"/>
            <a:ext cx="3733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82"/>
          <p:cNvSpPr>
            <a:spLocks noGrp="1" noChangeArrowheads="1"/>
          </p:cNvSpPr>
          <p:nvPr>
            <p:ph type="sldNum" sz="quarter" idx="10"/>
          </p:nvPr>
        </p:nvSpPr>
        <p:spPr>
          <a:ln/>
        </p:spPr>
        <p:txBody>
          <a:bodyPr/>
          <a:lstStyle>
            <a:lvl1pPr>
              <a:defRPr/>
            </a:lvl1pPr>
          </a:lstStyle>
          <a:p>
            <a:pPr>
              <a:defRPr/>
            </a:pPr>
            <a:fld id="{B152959B-2532-45CA-BEFF-4AFED11A513F}"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95DE517-2DD2-47AD-9C88-2EC68A61229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620000" cy="838200"/>
          </a:xfrm>
          <a:prstGeom prst="rect">
            <a:avLst/>
          </a:prstGeom>
        </p:spPr>
        <p:txBody>
          <a:bodyPr/>
          <a:lstStyle>
            <a:lvl1pPr>
              <a:defRPr>
                <a:latin typeface="Arial"/>
              </a:defRPr>
            </a:lvl1pPr>
          </a:lstStyle>
          <a:p>
            <a:r>
              <a:rPr lang="en-AU" dirty="0" smtClean="0"/>
              <a:t>Click to edit Master title style</a:t>
            </a:r>
            <a:endParaRPr lang="en-AU" dirty="0"/>
          </a:p>
        </p:txBody>
      </p:sp>
      <p:sp>
        <p:nvSpPr>
          <p:cNvPr id="3" name="Table Placeholder 2"/>
          <p:cNvSpPr>
            <a:spLocks noGrp="1"/>
          </p:cNvSpPr>
          <p:nvPr>
            <p:ph type="tbl" idx="1"/>
          </p:nvPr>
        </p:nvSpPr>
        <p:spPr>
          <a:xfrm>
            <a:off x="990600" y="1676400"/>
            <a:ext cx="7620000" cy="4572000"/>
          </a:xfrm>
          <a:prstGeom prst="rect">
            <a:avLst/>
          </a:prstGeom>
        </p:spPr>
        <p:txBody>
          <a:bodyPr/>
          <a:lstStyle/>
          <a:p>
            <a:pPr lvl="0"/>
            <a:endParaRPr lang="en-AU" noProof="0" smtClean="0"/>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2"/>
          <p:cNvSpPr>
            <a:spLocks noGrp="1" noChangeArrowheads="1"/>
          </p:cNvSpPr>
          <p:nvPr>
            <p:ph type="sldNum" sz="quarter" idx="10"/>
          </p:nvPr>
        </p:nvSpPr>
        <p:spPr>
          <a:ln/>
        </p:spPr>
        <p:txBody>
          <a:bodyPr/>
          <a:lstStyle>
            <a:lvl1pPr>
              <a:defRPr/>
            </a:lvl1pPr>
          </a:lstStyle>
          <a:p>
            <a:pPr>
              <a:defRPr/>
            </a:pPr>
            <a:fld id="{07719E6D-5CEA-40C5-BE42-39FF4DFFAD32}"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2"/>
          <p:cNvSpPr>
            <a:spLocks noGrp="1" noChangeArrowheads="1"/>
          </p:cNvSpPr>
          <p:nvPr>
            <p:ph type="sldNum" sz="quarter" idx="10"/>
          </p:nvPr>
        </p:nvSpPr>
        <p:spPr>
          <a:ln/>
        </p:spPr>
        <p:txBody>
          <a:bodyPr/>
          <a:lstStyle>
            <a:lvl1pPr>
              <a:defRPr/>
            </a:lvl1pPr>
          </a:lstStyle>
          <a:p>
            <a:pPr>
              <a:defRPr/>
            </a:pPr>
            <a:fld id="{D5030E30-5902-495E-83F9-210D87F6DE64}"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90600" y="1676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76800" y="1676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82"/>
          <p:cNvSpPr>
            <a:spLocks noGrp="1" noChangeArrowheads="1"/>
          </p:cNvSpPr>
          <p:nvPr>
            <p:ph type="sldNum" sz="quarter" idx="10"/>
          </p:nvPr>
        </p:nvSpPr>
        <p:spPr>
          <a:ln/>
        </p:spPr>
        <p:txBody>
          <a:bodyPr/>
          <a:lstStyle>
            <a:lvl1pPr>
              <a:defRPr/>
            </a:lvl1pPr>
          </a:lstStyle>
          <a:p>
            <a:pPr>
              <a:defRPr/>
            </a:pPr>
            <a:fld id="{323F64DF-8477-442B-B9B3-9B0FC07904BA}"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82"/>
          <p:cNvSpPr>
            <a:spLocks noGrp="1" noChangeArrowheads="1"/>
          </p:cNvSpPr>
          <p:nvPr>
            <p:ph type="sldNum" sz="quarter" idx="10"/>
          </p:nvPr>
        </p:nvSpPr>
        <p:spPr>
          <a:ln/>
        </p:spPr>
        <p:txBody>
          <a:bodyPr/>
          <a:lstStyle>
            <a:lvl1pPr>
              <a:defRPr/>
            </a:lvl1pPr>
          </a:lstStyle>
          <a:p>
            <a:pPr>
              <a:defRPr/>
            </a:pPr>
            <a:fld id="{10390846-8DAF-4F98-A8FA-EFFCF9785D8F}"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2"/>
          <p:cNvSpPr>
            <a:spLocks noGrp="1" noChangeArrowheads="1"/>
          </p:cNvSpPr>
          <p:nvPr>
            <p:ph type="sldNum" sz="quarter" idx="10"/>
          </p:nvPr>
        </p:nvSpPr>
        <p:spPr>
          <a:ln/>
        </p:spPr>
        <p:txBody>
          <a:bodyPr/>
          <a:lstStyle>
            <a:lvl1pPr>
              <a:defRPr/>
            </a:lvl1pPr>
          </a:lstStyle>
          <a:p>
            <a:pPr>
              <a:defRPr/>
            </a:pPr>
            <a:fld id="{9DE4A59C-7FB2-4AF7-B919-56E859E5B255}"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82"/>
          <p:cNvSpPr>
            <a:spLocks noGrp="1" noChangeArrowheads="1"/>
          </p:cNvSpPr>
          <p:nvPr>
            <p:ph type="sldNum" sz="quarter" idx="10"/>
          </p:nvPr>
        </p:nvSpPr>
        <p:spPr>
          <a:ln/>
        </p:spPr>
        <p:txBody>
          <a:bodyPr/>
          <a:lstStyle>
            <a:lvl1pPr>
              <a:defRPr/>
            </a:lvl1pPr>
          </a:lstStyle>
          <a:p>
            <a:pPr>
              <a:defRPr/>
            </a:pPr>
            <a:fld id="{DAAB6787-5036-4C21-93AB-9C0065A39184}"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2"/>
          <p:cNvSpPr>
            <a:spLocks noGrp="1" noChangeArrowheads="1"/>
          </p:cNvSpPr>
          <p:nvPr>
            <p:ph type="sldNum" sz="quarter" idx="10"/>
          </p:nvPr>
        </p:nvSpPr>
        <p:spPr>
          <a:ln/>
        </p:spPr>
        <p:txBody>
          <a:bodyPr/>
          <a:lstStyle>
            <a:lvl1pPr>
              <a:defRPr/>
            </a:lvl1pPr>
          </a:lstStyle>
          <a:p>
            <a:pPr>
              <a:defRPr/>
            </a:pPr>
            <a:fld id="{78E44658-B2AC-4F0F-89F7-2AF3BE7BBF70}"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2"/>
          <p:cNvSpPr>
            <a:spLocks noGrp="1" noChangeArrowheads="1"/>
          </p:cNvSpPr>
          <p:nvPr>
            <p:ph type="sldNum" sz="quarter" idx="10"/>
          </p:nvPr>
        </p:nvSpPr>
        <p:spPr>
          <a:ln/>
        </p:spPr>
        <p:txBody>
          <a:bodyPr/>
          <a:lstStyle>
            <a:lvl1pPr>
              <a:defRPr/>
            </a:lvl1pPr>
          </a:lstStyle>
          <a:p>
            <a:pPr>
              <a:defRPr/>
            </a:pPr>
            <a:fld id="{68799CAC-55F5-40A2-834B-8D060E8330AC}" type="slidenum">
              <a:rPr lang="en-AU"/>
              <a:pPr>
                <a:defRPr/>
              </a:pPr>
              <a:t>‹#›</a:t>
            </a:fld>
            <a:endParaRPr lang="en-AU"/>
          </a:p>
        </p:txBody>
      </p:sp>
    </p:spTree>
  </p:cSld>
  <p:clrMapOvr>
    <a:masterClrMapping/>
  </p:clrMapOvr>
  <p:transition spd="med">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77" name="Rectangle 53"/>
          <p:cNvSpPr>
            <a:spLocks noChangeArrowheads="1"/>
          </p:cNvSpPr>
          <p:nvPr/>
        </p:nvSpPr>
        <p:spPr bwMode="auto">
          <a:xfrm>
            <a:off x="0" y="6400800"/>
            <a:ext cx="9144000" cy="4572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a:defRPr/>
            </a:pPr>
            <a:endParaRPr lang="en-AU"/>
          </a:p>
        </p:txBody>
      </p:sp>
      <p:sp>
        <p:nvSpPr>
          <p:cNvPr id="1080" name="Rectangle 56"/>
          <p:cNvSpPr>
            <a:spLocks noChangeArrowheads="1"/>
          </p:cNvSpPr>
          <p:nvPr/>
        </p:nvSpPr>
        <p:spPr bwMode="auto">
          <a:xfrm>
            <a:off x="1524000" y="0"/>
            <a:ext cx="7604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a:defRPr/>
            </a:pPr>
            <a:endParaRPr lang="en-AU"/>
          </a:p>
        </p:txBody>
      </p:sp>
      <p:sp>
        <p:nvSpPr>
          <p:cNvPr id="1050" name="Rectangle 26"/>
          <p:cNvSpPr>
            <a:spLocks noGrp="1" noChangeArrowheads="1"/>
          </p:cNvSpPr>
          <p:nvPr>
            <p:ph type="title"/>
          </p:nvPr>
        </p:nvSpPr>
        <p:spPr bwMode="auto">
          <a:xfrm>
            <a:off x="990600" y="685800"/>
            <a:ext cx="7620000" cy="8382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51" name="Rectangle 27"/>
          <p:cNvSpPr>
            <a:spLocks noGrp="1" noChangeArrowheads="1"/>
          </p:cNvSpPr>
          <p:nvPr>
            <p:ph type="body" idx="1"/>
          </p:nvPr>
        </p:nvSpPr>
        <p:spPr bwMode="auto">
          <a:xfrm>
            <a:off x="990600" y="1676400"/>
            <a:ext cx="7620000" cy="4572000"/>
          </a:xfrm>
          <a:prstGeom prst="rect">
            <a:avLst/>
          </a:prstGeom>
          <a:noFill/>
          <a:ln w="9525">
            <a:noFill/>
            <a:miter lim="800000"/>
            <a:headEnd/>
            <a:tailEnd/>
          </a:ln>
          <a:effectLst>
            <a:outerShdw dist="35921" dir="2700000" algn="ctr" rotWithShape="0">
              <a:schemeClr val="bg2"/>
            </a:outerShdw>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0" name="Group 75"/>
          <p:cNvGrpSpPr>
            <a:grpSpLocks/>
          </p:cNvGrpSpPr>
          <p:nvPr/>
        </p:nvGrpSpPr>
        <p:grpSpPr bwMode="auto">
          <a:xfrm>
            <a:off x="5719763" y="-838200"/>
            <a:ext cx="3429000" cy="7693025"/>
            <a:chOff x="3603" y="-528"/>
            <a:chExt cx="2160" cy="4846"/>
          </a:xfrm>
        </p:grpSpPr>
        <p:sp>
          <p:nvSpPr>
            <p:cNvPr id="1033" name="Arc 55"/>
            <p:cNvSpPr>
              <a:spLocks/>
            </p:cNvSpPr>
            <p:nvPr/>
          </p:nvSpPr>
          <p:spPr bwMode="auto">
            <a:xfrm flipH="1">
              <a:off x="3603" y="2"/>
              <a:ext cx="2160" cy="4316"/>
            </a:xfrm>
            <a:custGeom>
              <a:avLst/>
              <a:gdLst>
                <a:gd name="T0" fmla="*/ 100 w 21600"/>
                <a:gd name="T1" fmla="*/ 0 h 43161"/>
                <a:gd name="T2" fmla="*/ 82 w 21600"/>
                <a:gd name="T3" fmla="*/ 4316 h 43161"/>
                <a:gd name="T4" fmla="*/ 0 w 21600"/>
                <a:gd name="T5" fmla="*/ 2158 h 43161"/>
                <a:gd name="T6" fmla="*/ 0 60000 65536"/>
                <a:gd name="T7" fmla="*/ 0 60000 65536"/>
                <a:gd name="T8" fmla="*/ 0 60000 65536"/>
              </a:gdLst>
              <a:ahLst/>
              <a:cxnLst>
                <a:cxn ang="T6">
                  <a:pos x="T0" y="T1"/>
                </a:cxn>
                <a:cxn ang="T7">
                  <a:pos x="T2" y="T3"/>
                </a:cxn>
                <a:cxn ang="T8">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lnTo>
                    <a:pt x="1002" y="0"/>
                  </a:lnTo>
                  <a:close/>
                </a:path>
              </a:pathLst>
            </a:custGeom>
            <a:noFill/>
            <a:ln w="9525">
              <a:solidFill>
                <a:schemeClr val="bg1"/>
              </a:solidFill>
              <a:round/>
              <a:headEnd/>
              <a:tailEnd/>
            </a:ln>
          </p:spPr>
          <p:txBody>
            <a:bodyPr wrap="none" anchor="ctr"/>
            <a:lstStyle/>
            <a:p>
              <a:endParaRPr lang="en-AU"/>
            </a:p>
          </p:txBody>
        </p:sp>
        <p:sp>
          <p:nvSpPr>
            <p:cNvPr id="1034" name="Arc 68"/>
            <p:cNvSpPr>
              <a:spLocks/>
            </p:cNvSpPr>
            <p:nvPr/>
          </p:nvSpPr>
          <p:spPr bwMode="auto">
            <a:xfrm flipV="1">
              <a:off x="4367" y="-528"/>
              <a:ext cx="1393" cy="1488"/>
            </a:xfrm>
            <a:custGeom>
              <a:avLst/>
              <a:gdLst>
                <a:gd name="T0" fmla="*/ 0 w 20223"/>
                <a:gd name="T1" fmla="*/ 965 h 21599"/>
                <a:gd name="T2" fmla="*/ 1377 w 20223"/>
                <a:gd name="T3" fmla="*/ 0 h 21599"/>
                <a:gd name="T4" fmla="*/ 1393 w 20223"/>
                <a:gd name="T5" fmla="*/ 1488 h 21599"/>
                <a:gd name="T6" fmla="*/ 0 60000 65536"/>
                <a:gd name="T7" fmla="*/ 0 60000 65536"/>
                <a:gd name="T8" fmla="*/ 0 60000 65536"/>
              </a:gdLst>
              <a:ahLst/>
              <a:cxnLst>
                <a:cxn ang="T6">
                  <a:pos x="T0" y="T1"/>
                </a:cxn>
                <a:cxn ang="T7">
                  <a:pos x="T2" y="T3"/>
                </a:cxn>
                <a:cxn ang="T8">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lnTo>
                    <a:pt x="0" y="14009"/>
                  </a:lnTo>
                  <a:close/>
                </a:path>
              </a:pathLst>
            </a:custGeom>
            <a:noFill/>
            <a:ln w="9525">
              <a:solidFill>
                <a:schemeClr val="bg1"/>
              </a:solidFill>
              <a:round/>
              <a:headEnd/>
              <a:tailEnd/>
            </a:ln>
          </p:spPr>
          <p:txBody>
            <a:bodyPr wrap="none" anchor="ctr"/>
            <a:lstStyle/>
            <a:p>
              <a:endParaRPr lang="en-AU"/>
            </a:p>
          </p:txBody>
        </p:sp>
        <p:sp>
          <p:nvSpPr>
            <p:cNvPr id="1035" name="Line 69"/>
            <p:cNvSpPr>
              <a:spLocks noChangeShapeType="1"/>
            </p:cNvSpPr>
            <p:nvPr/>
          </p:nvSpPr>
          <p:spPr bwMode="auto">
            <a:xfrm rot="2975352" flipH="1">
              <a:off x="3838" y="839"/>
              <a:ext cx="2273" cy="19"/>
            </a:xfrm>
            <a:prstGeom prst="line">
              <a:avLst/>
            </a:prstGeom>
            <a:noFill/>
            <a:ln w="9525">
              <a:solidFill>
                <a:schemeClr val="bg1"/>
              </a:solidFill>
              <a:round/>
              <a:headEnd/>
              <a:tailEnd/>
            </a:ln>
          </p:spPr>
          <p:txBody>
            <a:bodyPr wrap="none" anchor="ctr"/>
            <a:lstStyle/>
            <a:p>
              <a:endParaRPr lang="en-AU"/>
            </a:p>
          </p:txBody>
        </p:sp>
        <p:sp>
          <p:nvSpPr>
            <p:cNvPr id="1036" name="Line 70"/>
            <p:cNvSpPr>
              <a:spLocks noChangeShapeType="1"/>
            </p:cNvSpPr>
            <p:nvPr/>
          </p:nvSpPr>
          <p:spPr bwMode="auto">
            <a:xfrm>
              <a:off x="4563" y="-8"/>
              <a:ext cx="1" cy="4291"/>
            </a:xfrm>
            <a:prstGeom prst="line">
              <a:avLst/>
            </a:prstGeom>
            <a:noFill/>
            <a:ln w="9525">
              <a:solidFill>
                <a:schemeClr val="bg1"/>
              </a:solidFill>
              <a:round/>
              <a:headEnd/>
              <a:tailEnd/>
            </a:ln>
          </p:spPr>
          <p:txBody>
            <a:bodyPr wrap="none" anchor="ctr"/>
            <a:lstStyle/>
            <a:p>
              <a:endParaRPr lang="en-AU"/>
            </a:p>
          </p:txBody>
        </p:sp>
      </p:grpSp>
      <p:sp>
        <p:nvSpPr>
          <p:cNvPr id="1031" name="Line 71"/>
          <p:cNvSpPr>
            <a:spLocks noChangeShapeType="1"/>
          </p:cNvSpPr>
          <p:nvPr/>
        </p:nvSpPr>
        <p:spPr bwMode="auto">
          <a:xfrm>
            <a:off x="990600" y="609600"/>
            <a:ext cx="8153400" cy="0"/>
          </a:xfrm>
          <a:prstGeom prst="line">
            <a:avLst/>
          </a:prstGeom>
          <a:noFill/>
          <a:ln w="9525">
            <a:solidFill>
              <a:schemeClr val="bg1"/>
            </a:solidFill>
            <a:round/>
            <a:headEnd/>
            <a:tailEnd/>
          </a:ln>
        </p:spPr>
        <p:txBody>
          <a:bodyPr wrap="none" anchor="ctr"/>
          <a:lstStyle/>
          <a:p>
            <a:endParaRPr lang="en-AU"/>
          </a:p>
        </p:txBody>
      </p:sp>
      <p:sp>
        <p:nvSpPr>
          <p:cNvPr id="1106" name="Rectangle 82"/>
          <p:cNvSpPr>
            <a:spLocks noGrp="1" noChangeArrowheads="1"/>
          </p:cNvSpPr>
          <p:nvPr>
            <p:ph type="sldNum" sz="quarter" idx="4"/>
          </p:nvPr>
        </p:nvSpPr>
        <p:spPr bwMode="auto">
          <a:xfrm>
            <a:off x="6591300" y="63785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mn-lt"/>
              </a:defRPr>
            </a:lvl1pPr>
          </a:lstStyle>
          <a:p>
            <a:pPr>
              <a:defRPr/>
            </a:pPr>
            <a:fld id="{AF60BA39-1413-4F06-BFC0-96DB81DBA18B}"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3773"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4" r:id="rId14"/>
    <p:sldLayoutId id="2147483776" r:id="rId15"/>
  </p:sldLayoutIdLst>
  <p:transition spd="med">
    <p:random/>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Arial Black" pitchFamily="34" charset="0"/>
        </a:defRPr>
      </a:lvl2pPr>
      <a:lvl3pPr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Arial Black" pitchFamily="34" charset="0"/>
        </a:defRPr>
      </a:lvl3pPr>
      <a:lvl4pPr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Arial Black" pitchFamily="34" charset="0"/>
        </a:defRPr>
      </a:lvl4pPr>
      <a:lvl5pPr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Arial Black" pitchFamily="34" charset="0"/>
        </a:defRPr>
      </a:lvl5pPr>
      <a:lvl6pPr marL="457200"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Arial Black" pitchFamily="34" charset="0"/>
        </a:defRPr>
      </a:lvl6pPr>
      <a:lvl7pPr marL="914400"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Arial Black" pitchFamily="34" charset="0"/>
        </a:defRPr>
      </a:lvl7pPr>
      <a:lvl8pPr marL="1371600"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Arial Black" pitchFamily="34" charset="0"/>
        </a:defRPr>
      </a:lvl8pPr>
      <a:lvl9pPr marL="1828800" algn="l" rtl="0" eaLnBrk="0" fontAlgn="base" hangingPunct="0">
        <a:lnSpc>
          <a:spcPct val="85000"/>
        </a:lnSpc>
        <a:spcBef>
          <a:spcPct val="0"/>
        </a:spcBef>
        <a:spcAft>
          <a:spcPct val="0"/>
        </a:spcAft>
        <a:defRPr kumimoji="1" sz="2800">
          <a:solidFill>
            <a:srgbClr val="FFCC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Ø"/>
        <a:defRPr kumimoji="1"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50000"/>
        <a:buFont typeface="Wingdings" pitchFamily="2" charset="2"/>
        <a:buChar char="l"/>
        <a:defRPr kumimoji="1" sz="20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70000"/>
        <a:buChar char="-"/>
        <a:defRPr kumimoji="1"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70000"/>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70000"/>
        <a:buFont typeface="Wingdings" pitchFamily="2" charset="2"/>
        <a:buChar char="m"/>
        <a:defRPr kumimoji="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70000"/>
        <a:buFont typeface="Wingdings" pitchFamily="2" charset="2"/>
        <a:buChar char="m"/>
        <a:defRPr kumimoji="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70000"/>
        <a:buFont typeface="Wingdings" pitchFamily="2" charset="2"/>
        <a:buChar char="m"/>
        <a:defRPr kumimoji="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70000"/>
        <a:buFont typeface="Wingdings" pitchFamily="2" charset="2"/>
        <a:buChar char="m"/>
        <a:defRPr kumimoji="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70000"/>
        <a:buFont typeface="Wingdings" pitchFamily="2" charset="2"/>
        <a:buChar char="m"/>
        <a:defRPr kumimoji="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9298" name="Rectangle 2"/>
          <p:cNvSpPr>
            <a:spLocks noGrp="1" noChangeArrowheads="1"/>
          </p:cNvSpPr>
          <p:nvPr>
            <p:ph type="subTitle" idx="4294967295"/>
          </p:nvPr>
        </p:nvSpPr>
        <p:spPr>
          <a:xfrm>
            <a:off x="1549400" y="4584700"/>
            <a:ext cx="5973763" cy="1752600"/>
          </a:xfrm>
        </p:spPr>
        <p:txBody>
          <a:bodyPr/>
          <a:lstStyle/>
          <a:p>
            <a:pPr marL="0" indent="0" algn="ctr">
              <a:lnSpc>
                <a:spcPct val="95000"/>
              </a:lnSpc>
              <a:spcBef>
                <a:spcPct val="0"/>
              </a:spcBef>
              <a:buFont typeface="Wingdings" pitchFamily="2" charset="2"/>
              <a:buNone/>
              <a:defRPr/>
            </a:pPr>
            <a:r>
              <a:rPr lang="en-AU" altLang="en-AU" sz="2000" b="1" dirty="0" smtClean="0">
                <a:solidFill>
                  <a:srgbClr val="FFFF00"/>
                </a:solidFill>
              </a:rPr>
              <a:t>Paul Schapper</a:t>
            </a:r>
          </a:p>
          <a:p>
            <a:pPr marL="0" indent="0" algn="ctr">
              <a:lnSpc>
                <a:spcPct val="95000"/>
              </a:lnSpc>
              <a:spcBef>
                <a:spcPct val="0"/>
              </a:spcBef>
              <a:buFont typeface="Wingdings" pitchFamily="2" charset="2"/>
              <a:buNone/>
              <a:defRPr/>
            </a:pPr>
            <a:endParaRPr lang="en-AU" altLang="en-AU" sz="2000" b="1" dirty="0" smtClean="0">
              <a:solidFill>
                <a:srgbClr val="FFFF00"/>
              </a:solidFill>
            </a:endParaRPr>
          </a:p>
          <a:p>
            <a:pPr marL="0" indent="0" algn="ctr">
              <a:lnSpc>
                <a:spcPct val="95000"/>
              </a:lnSpc>
              <a:spcBef>
                <a:spcPct val="0"/>
              </a:spcBef>
              <a:buFont typeface="Wingdings" pitchFamily="2" charset="2"/>
              <a:buNone/>
              <a:defRPr/>
            </a:pPr>
            <a:r>
              <a:rPr lang="en-AU" altLang="en-AU" sz="2000" b="1" dirty="0" smtClean="0">
                <a:solidFill>
                  <a:srgbClr val="FFFF00"/>
                </a:solidFill>
              </a:rPr>
              <a:t>2015</a:t>
            </a:r>
            <a:endParaRPr lang="en-AU" altLang="en-AU" sz="1800" b="1" dirty="0" smtClean="0">
              <a:solidFill>
                <a:srgbClr val="FFFF00"/>
              </a:solidFill>
            </a:endParaRPr>
          </a:p>
        </p:txBody>
      </p:sp>
      <p:sp>
        <p:nvSpPr>
          <p:cNvPr id="2359299" name="Rectangle 3"/>
          <p:cNvSpPr>
            <a:spLocks noChangeArrowheads="1"/>
          </p:cNvSpPr>
          <p:nvPr/>
        </p:nvSpPr>
        <p:spPr bwMode="auto">
          <a:xfrm>
            <a:off x="577850" y="1847653"/>
            <a:ext cx="7897813" cy="1309688"/>
          </a:xfrm>
          <a:prstGeom prst="rect">
            <a:avLst/>
          </a:prstGeom>
          <a:noFill/>
          <a:ln w="9525">
            <a:noFill/>
            <a:miter lim="800000"/>
            <a:headEnd/>
            <a:tailEnd/>
          </a:ln>
          <a:effectLst>
            <a:outerShdw dist="35921" dir="2700000" algn="ctr" rotWithShape="0">
              <a:schemeClr val="bg2"/>
            </a:outerShdw>
          </a:effectLst>
        </p:spPr>
        <p:txBody>
          <a:bodyPr/>
          <a:lstStyle/>
          <a:p>
            <a:pPr>
              <a:lnSpc>
                <a:spcPct val="85000"/>
              </a:lnSpc>
              <a:defRPr/>
            </a:pPr>
            <a:r>
              <a:rPr lang="en-AU" sz="2800" b="1" dirty="0" smtClean="0">
                <a:solidFill>
                  <a:srgbClr val="FFFF00"/>
                </a:solidFill>
                <a:effectLst>
                  <a:outerShdw blurRad="38100" dist="38100" dir="2700000" algn="tl">
                    <a:srgbClr val="000000"/>
                  </a:outerShdw>
                </a:effectLst>
                <a:latin typeface="Arial" pitchFamily="34" charset="0"/>
              </a:rPr>
              <a:t>Public Procurement</a:t>
            </a:r>
          </a:p>
          <a:p>
            <a:pPr>
              <a:lnSpc>
                <a:spcPct val="85000"/>
              </a:lnSpc>
              <a:defRPr/>
            </a:pPr>
            <a:r>
              <a:rPr lang="en-AU" sz="2800" b="1" dirty="0" smtClean="0">
                <a:solidFill>
                  <a:srgbClr val="FFFF00"/>
                </a:solidFill>
                <a:effectLst>
                  <a:outerShdw blurRad="38100" dist="38100" dir="2700000" algn="tl">
                    <a:srgbClr val="000000"/>
                  </a:outerShdw>
                </a:effectLst>
                <a:latin typeface="Arial" pitchFamily="34" charset="0"/>
              </a:rPr>
              <a:t>International Trends and Roadblocks</a:t>
            </a:r>
            <a:endParaRPr lang="en-AU" sz="2800" b="1" dirty="0">
              <a:solidFill>
                <a:srgbClr val="FFFF00"/>
              </a:solidFill>
              <a:effectLst>
                <a:outerShdw blurRad="38100" dist="38100" dir="2700000" algn="tl">
                  <a:srgbClr val="000000"/>
                </a:outerShdw>
              </a:effectLst>
              <a:latin typeface="Arial" pitchFamily="34" charset="0"/>
            </a:endParaRPr>
          </a:p>
        </p:txBody>
      </p:sp>
      <p:sp>
        <p:nvSpPr>
          <p:cNvPr id="5" name="Rectangle 3"/>
          <p:cNvSpPr>
            <a:spLocks noChangeArrowheads="1"/>
          </p:cNvSpPr>
          <p:nvPr/>
        </p:nvSpPr>
        <p:spPr bwMode="auto">
          <a:xfrm>
            <a:off x="637113" y="3004659"/>
            <a:ext cx="7897813" cy="1309688"/>
          </a:xfrm>
          <a:prstGeom prst="rect">
            <a:avLst/>
          </a:prstGeom>
          <a:noFill/>
          <a:ln w="9525">
            <a:noFill/>
            <a:miter lim="800000"/>
            <a:headEnd/>
            <a:tailEnd/>
          </a:ln>
          <a:effectLst>
            <a:outerShdw dist="35921" dir="2700000" algn="ctr" rotWithShape="0">
              <a:schemeClr val="bg2"/>
            </a:outerShdw>
          </a:effectLst>
        </p:spPr>
        <p:txBody>
          <a:bodyPr/>
          <a:lstStyle/>
          <a:p>
            <a:pPr>
              <a:lnSpc>
                <a:spcPct val="85000"/>
              </a:lnSpc>
              <a:defRPr/>
            </a:pPr>
            <a:endParaRPr lang="en-AU" sz="4000" b="1" dirty="0">
              <a:solidFill>
                <a:srgbClr val="FFFF00"/>
              </a:solidFill>
              <a:effectLst>
                <a:outerShdw blurRad="38100" dist="38100" dir="2700000" algn="tl">
                  <a:srgbClr val="000000"/>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 name="TextBox 6"/>
          <p:cNvSpPr txBox="1"/>
          <p:nvPr/>
        </p:nvSpPr>
        <p:spPr>
          <a:xfrm>
            <a:off x="264122" y="1422400"/>
            <a:ext cx="4409478" cy="4154983"/>
          </a:xfrm>
          <a:prstGeom prst="rect">
            <a:avLst/>
          </a:prstGeom>
          <a:noFill/>
        </p:spPr>
        <p:txBody>
          <a:bodyPr wrap="square" rtlCol="0">
            <a:spAutoFit/>
          </a:bodyPr>
          <a:lstStyle/>
          <a:p>
            <a:pPr algn="l"/>
            <a:endParaRPr lang="en-US" sz="2200" b="1" dirty="0" smtClean="0">
              <a:solidFill>
                <a:srgbClr val="FFFF00"/>
              </a:solidFill>
              <a:effectLst>
                <a:outerShdw blurRad="38100" dist="38100" dir="2700000" algn="tl">
                  <a:srgbClr val="000000">
                    <a:alpha val="43137"/>
                  </a:srgbClr>
                </a:outerShdw>
              </a:effectLst>
              <a:latin typeface="+mn-lt"/>
            </a:endParaRPr>
          </a:p>
          <a:p>
            <a:pPr algn="l">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Complex procurement is sometimes outsourced – </a:t>
            </a:r>
            <a:r>
              <a:rPr lang="en-US" sz="2200" b="1" dirty="0" err="1" smtClean="0">
                <a:solidFill>
                  <a:srgbClr val="FFFF00"/>
                </a:solidFill>
                <a:effectLst>
                  <a:outerShdw blurRad="38100" dist="38100" dir="2700000" algn="tl">
                    <a:srgbClr val="000000">
                      <a:alpha val="43137"/>
                    </a:srgbClr>
                  </a:outerShdw>
                </a:effectLst>
                <a:latin typeface="+mn-lt"/>
              </a:rPr>
              <a:t>PPPs</a:t>
            </a:r>
            <a:r>
              <a:rPr lang="en-US" sz="2200" b="1" dirty="0" smtClean="0">
                <a:solidFill>
                  <a:srgbClr val="FFFF00"/>
                </a:solidFill>
                <a:effectLst>
                  <a:outerShdw blurRad="38100" dist="38100" dir="2700000" algn="tl">
                    <a:srgbClr val="000000">
                      <a:alpha val="43137"/>
                    </a:srgbClr>
                  </a:outerShdw>
                </a:effectLst>
                <a:latin typeface="+mn-lt"/>
              </a:rPr>
              <a:t>, etc</a:t>
            </a:r>
          </a:p>
          <a:p>
            <a:pPr algn="l">
              <a:buFont typeface="Wingdings" charset="2"/>
              <a:buChar char="q"/>
            </a:pPr>
            <a:endParaRPr lang="en-US" sz="2200" b="1" dirty="0" smtClean="0">
              <a:solidFill>
                <a:srgbClr val="FFFF00"/>
              </a:solidFill>
              <a:effectLst>
                <a:outerShdw blurRad="38100" dist="38100" dir="2700000" algn="tl">
                  <a:srgbClr val="000000">
                    <a:alpha val="43137"/>
                  </a:srgbClr>
                </a:outerShdw>
              </a:effectLst>
              <a:latin typeface="+mn-lt"/>
            </a:endParaRPr>
          </a:p>
          <a:p>
            <a:pPr algn="l">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Outsourcing </a:t>
            </a:r>
            <a:r>
              <a:rPr lang="en-US" sz="2200" b="1" dirty="0" smtClean="0">
                <a:solidFill>
                  <a:srgbClr val="FFFF00"/>
                </a:solidFill>
                <a:effectLst>
                  <a:outerShdw blurRad="38100" dist="38100" dir="2700000" algn="tl">
                    <a:srgbClr val="000000">
                      <a:alpha val="43137"/>
                    </a:srgbClr>
                  </a:outerShdw>
                </a:effectLst>
                <a:latin typeface="+mn-lt"/>
              </a:rPr>
              <a:t>requires strong risk management</a:t>
            </a:r>
          </a:p>
          <a:p>
            <a:pPr algn="l">
              <a:buFont typeface="Wingdings" charset="2"/>
              <a:buChar char="q"/>
            </a:pPr>
            <a:endParaRPr lang="en-US" sz="2200" b="1" dirty="0" smtClean="0">
              <a:solidFill>
                <a:srgbClr val="FFFF00"/>
              </a:solidFill>
              <a:effectLst>
                <a:outerShdw blurRad="38100" dist="38100" dir="2700000" algn="tl">
                  <a:srgbClr val="000000">
                    <a:alpha val="43137"/>
                  </a:srgbClr>
                </a:outerShdw>
              </a:effectLst>
              <a:latin typeface="+mn-lt"/>
            </a:endParaRPr>
          </a:p>
          <a:p>
            <a:pPr algn="l">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Governments that are not strong in procurement are unlikely to be strong in risk management</a:t>
            </a:r>
          </a:p>
        </p:txBody>
      </p:sp>
      <p:pic>
        <p:nvPicPr>
          <p:cNvPr id="4" name="Picture 6"/>
          <p:cNvPicPr>
            <a:picLocks noChangeAspect="1" noChangeArrowheads="1"/>
          </p:cNvPicPr>
          <p:nvPr/>
        </p:nvPicPr>
        <p:blipFill>
          <a:blip r:embed="rId3"/>
          <a:srcRect b="4297"/>
          <a:stretch>
            <a:fillRect/>
          </a:stretch>
        </p:blipFill>
        <p:spPr bwMode="auto">
          <a:xfrm>
            <a:off x="292100" y="738405"/>
            <a:ext cx="8534400" cy="5548095"/>
          </a:xfrm>
          <a:prstGeom prst="rect">
            <a:avLst/>
          </a:prstGeom>
          <a:noFill/>
          <a:ln w="38100" cap="flat" cmpd="sng" algn="ctr">
            <a:solidFill>
              <a:srgbClr val="FFFF00"/>
            </a:solidFill>
            <a:prstDash val="solid"/>
            <a:miter lim="800000"/>
            <a:headEnd type="none" w="med" len="med"/>
            <a:tailEnd type="none" w="med" len="med"/>
          </a:ln>
        </p:spPr>
      </p:pic>
      <p:sp>
        <p:nvSpPr>
          <p:cNvPr id="5" name="Rectangle 2"/>
          <p:cNvSpPr txBox="1">
            <a:spLocks noChangeArrowheads="1"/>
          </p:cNvSpPr>
          <p:nvPr/>
        </p:nvSpPr>
        <p:spPr bwMode="auto">
          <a:xfrm>
            <a:off x="457200" y="261938"/>
            <a:ext cx="8229600" cy="563562"/>
          </a:xfrm>
          <a:prstGeom prst="rect">
            <a:avLst/>
          </a:prstGeom>
          <a:noFill/>
          <a:ln w="9525" cap="flat">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AU" sz="2400" dirty="0" smtClean="0">
                <a:solidFill>
                  <a:srgbClr val="FFFF00"/>
                </a:solidFill>
                <a:effectLst>
                  <a:outerShdw blurRad="38100" dist="38100" dir="2700000" algn="tl">
                    <a:srgbClr val="000000">
                      <a:alpha val="43137"/>
                    </a:srgbClr>
                  </a:outerShdw>
                </a:effectLst>
                <a:latin typeface="+mj-lt"/>
                <a:ea typeface="+mj-ea"/>
                <a:cs typeface="Calibri"/>
              </a:rPr>
              <a:t>Outsourcing</a:t>
            </a:r>
            <a:r>
              <a:rPr kumimoji="0" lang="en-AU" sz="2400" dirty="0" smtClean="0">
                <a:solidFill>
                  <a:srgbClr val="FFFF00"/>
                </a:solidFill>
                <a:effectLst>
                  <a:outerShdw blurRad="38100" dist="38100" dir="2700000" algn="tl">
                    <a:srgbClr val="000000">
                      <a:alpha val="43137"/>
                    </a:srgbClr>
                  </a:outerShdw>
                </a:effectLst>
                <a:latin typeface="+mj-lt"/>
                <a:ea typeface="+mj-ea"/>
                <a:cs typeface="Calibri"/>
              </a:rPr>
              <a:t> and </a:t>
            </a:r>
            <a:r>
              <a:rPr kumimoji="0" lang="en-AU" sz="2400" dirty="0" err="1" smtClean="0">
                <a:solidFill>
                  <a:srgbClr val="FFFF00"/>
                </a:solidFill>
                <a:effectLst>
                  <a:outerShdw blurRad="38100" dist="38100" dir="2700000" algn="tl">
                    <a:srgbClr val="000000">
                      <a:alpha val="43137"/>
                    </a:srgbClr>
                  </a:outerShdw>
                </a:effectLst>
                <a:latin typeface="+mj-lt"/>
                <a:ea typeface="+mj-ea"/>
                <a:cs typeface="Calibri"/>
              </a:rPr>
              <a:t>PPPs</a:t>
            </a:r>
            <a:r>
              <a:rPr kumimoji="1" lang="en-AU"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
            </a:r>
            <a:br>
              <a:rPr kumimoji="1" lang="en-AU"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br>
            <a:endParaRPr kumimoji="1" lang="en-AU"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1000" fill="hold"/>
                                        <p:tgtEl>
                                          <p:spTgt spid="4"/>
                                        </p:tgtEl>
                                      </p:cBhvr>
                                      <p:by x="50000" y="50000"/>
                                    </p:animScale>
                                  </p:childTnLst>
                                </p:cTn>
                              </p:par>
                              <p:par>
                                <p:cTn id="7" presetID="0" presetClass="path" presetSubtype="0" accel="50000" decel="50000" fill="hold" nodeType="withEffect">
                                  <p:stCondLst>
                                    <p:cond delay="0"/>
                                  </p:stCondLst>
                                  <p:childTnLst>
                                    <p:animMotion origin="layout" path="M 0.04306 -0.01852 L 0.23889 -0.02593 " pathEditMode="relative" rAng="0" ptsTypes="AA">
                                      <p:cBhvr>
                                        <p:cTn id="8" dur="1000" fill="hold"/>
                                        <p:tgtEl>
                                          <p:spTgt spid="4"/>
                                        </p:tgtEl>
                                        <p:attrNameLst>
                                          <p:attrName>ppt_x</p:attrName>
                                          <p:attrName>ppt_y</p:attrName>
                                        </p:attrNameLst>
                                      </p:cBhvr>
                                      <p:rCtr x="98"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63600" y="254000"/>
            <a:ext cx="7620000" cy="838200"/>
          </a:xfrm>
          <a:effectLst/>
        </p:spPr>
        <p:txBody>
          <a:bodyPr/>
          <a:lstStyle/>
          <a:p>
            <a:pPr algn="ctr" defTabSz="457200" eaLnBrk="1" fontAlgn="auto" hangingPunct="1">
              <a:spcAft>
                <a:spcPts val="0"/>
              </a:spcAft>
              <a:defRPr/>
            </a:pPr>
            <a:r>
              <a:rPr kumimoji="0" lang="en-US" sz="2400" kern="1200" dirty="0" smtClean="0">
                <a:solidFill>
                  <a:srgbClr val="FFFF00"/>
                </a:solidFill>
                <a:effectLst>
                  <a:outerShdw blurRad="38100" dist="38100" dir="2700000" algn="tl">
                    <a:srgbClr val="000000">
                      <a:alpha val="43137"/>
                    </a:srgbClr>
                  </a:outerShdw>
                </a:effectLst>
                <a:cs typeface="Calibri"/>
              </a:rPr>
              <a:t>Broad Reform Activity</a:t>
            </a:r>
            <a:endParaRPr kumimoji="0" lang="en-US" sz="2400" kern="1200" dirty="0">
              <a:solidFill>
                <a:srgbClr val="FFFF00"/>
              </a:solidFill>
              <a:effectLst>
                <a:outerShdw blurRad="38100" dist="38100" dir="2700000" algn="tl">
                  <a:srgbClr val="000000">
                    <a:alpha val="43137"/>
                  </a:srgbClr>
                </a:outerShdw>
              </a:effectLst>
              <a:cs typeface="Calibri"/>
            </a:endParaRPr>
          </a:p>
        </p:txBody>
      </p:sp>
      <p:sp>
        <p:nvSpPr>
          <p:cNvPr id="57347" name="Rectangle 3"/>
          <p:cNvSpPr>
            <a:spLocks noGrp="1" noChangeArrowheads="1"/>
          </p:cNvSpPr>
          <p:nvPr>
            <p:ph type="body" idx="1"/>
          </p:nvPr>
        </p:nvSpPr>
        <p:spPr>
          <a:xfrm>
            <a:off x="431800" y="1079500"/>
            <a:ext cx="8229600" cy="5614486"/>
          </a:xfrm>
          <a:noFill/>
          <a:effectLst/>
        </p:spPr>
        <p:txBody>
          <a:bodyPr>
            <a:spAutoFit/>
          </a:bodyPr>
          <a:lstStyle/>
          <a:p>
            <a:pPr lvl="1">
              <a:spcAft>
                <a:spcPts val="200"/>
              </a:spcAft>
            </a:pPr>
            <a:r>
              <a:rPr lang="en-US" sz="2200" b="1" dirty="0" smtClean="0">
                <a:solidFill>
                  <a:srgbClr val="FFFF00"/>
                </a:solidFill>
                <a:effectLst>
                  <a:outerShdw blurRad="38100" dist="38100" dir="2700000" algn="tl">
                    <a:srgbClr val="000000">
                      <a:alpha val="43137"/>
                    </a:srgbClr>
                  </a:outerShdw>
                </a:effectLst>
              </a:rPr>
              <a:t>Africa - </a:t>
            </a:r>
          </a:p>
          <a:p>
            <a:pPr lvl="2">
              <a:spcAft>
                <a:spcPts val="200"/>
              </a:spcAft>
            </a:pPr>
            <a:r>
              <a:rPr lang="en-US" sz="2200" b="1" dirty="0" smtClean="0">
                <a:solidFill>
                  <a:srgbClr val="FFFF00"/>
                </a:solidFill>
                <a:effectLst>
                  <a:outerShdw blurRad="38100" dist="38100" dir="2700000" algn="tl">
                    <a:srgbClr val="000000">
                      <a:alpha val="43137"/>
                    </a:srgbClr>
                  </a:outerShdw>
                </a:effectLst>
              </a:rPr>
              <a:t>UNCITRAL</a:t>
            </a:r>
            <a:r>
              <a:rPr lang="en-US" sz="2200" b="1" dirty="0" smtClean="0">
                <a:solidFill>
                  <a:srgbClr val="FFFF00"/>
                </a:solidFill>
                <a:effectLst>
                  <a:outerShdw blurRad="38100" dist="38100" dir="2700000" algn="tl">
                    <a:srgbClr val="000000">
                      <a:alpha val="43137"/>
                    </a:srgbClr>
                  </a:outerShdw>
                </a:effectLst>
              </a:rPr>
              <a:t> regulations</a:t>
            </a:r>
            <a:endParaRPr lang="en-US" sz="2200" b="1" dirty="0" smtClean="0">
              <a:solidFill>
                <a:srgbClr val="FFFF00"/>
              </a:solidFill>
              <a:effectLst>
                <a:outerShdw blurRad="38100" dist="38100" dir="2700000" algn="tl">
                  <a:srgbClr val="000000">
                    <a:alpha val="43137"/>
                  </a:srgbClr>
                </a:outerShdw>
              </a:effectLst>
            </a:endParaRPr>
          </a:p>
          <a:p>
            <a:pPr lvl="2">
              <a:spcAft>
                <a:spcPts val="200"/>
              </a:spcAft>
            </a:pPr>
            <a:r>
              <a:rPr lang="en-US" sz="2200" b="1" dirty="0">
                <a:solidFill>
                  <a:srgbClr val="FFFF00"/>
                </a:solidFill>
                <a:effectLst>
                  <a:outerShdw blurRad="38100" dist="38100" dir="2700000" algn="tl">
                    <a:srgbClr val="000000">
                      <a:alpha val="43137"/>
                    </a:srgbClr>
                  </a:outerShdw>
                </a:effectLst>
              </a:rPr>
              <a:t>Regulatory </a:t>
            </a:r>
            <a:r>
              <a:rPr lang="en-US" sz="2200" b="1" dirty="0" smtClean="0">
                <a:solidFill>
                  <a:srgbClr val="FFFF00"/>
                </a:solidFill>
                <a:effectLst>
                  <a:outerShdw blurRad="38100" dist="38100" dir="2700000" algn="tl">
                    <a:srgbClr val="000000">
                      <a:alpha val="43137"/>
                    </a:srgbClr>
                  </a:outerShdw>
                </a:effectLst>
              </a:rPr>
              <a:t>bodies</a:t>
            </a:r>
          </a:p>
          <a:p>
            <a:pPr lvl="2">
              <a:spcAft>
                <a:spcPts val="200"/>
              </a:spcAft>
            </a:pPr>
            <a:r>
              <a:rPr lang="en-US" sz="2200" b="1" dirty="0" err="1">
                <a:solidFill>
                  <a:srgbClr val="FFFF00"/>
                </a:solidFill>
                <a:effectLst>
                  <a:outerShdw blurRad="38100" dist="38100" dir="2700000" algn="tl">
                    <a:srgbClr val="000000">
                      <a:alpha val="43137"/>
                    </a:srgbClr>
                  </a:outerShdw>
                </a:effectLst>
              </a:rPr>
              <a:t>SBDs</a:t>
            </a:r>
            <a:endParaRPr lang="en-US" sz="2200" b="1" dirty="0">
              <a:solidFill>
                <a:srgbClr val="FFFF00"/>
              </a:solidFill>
              <a:effectLst>
                <a:outerShdw blurRad="38100" dist="38100" dir="2700000" algn="tl">
                  <a:srgbClr val="000000">
                    <a:alpha val="43137"/>
                  </a:srgbClr>
                </a:outerShdw>
              </a:effectLst>
            </a:endParaRPr>
          </a:p>
          <a:p>
            <a:pPr lvl="2">
              <a:spcAft>
                <a:spcPts val="200"/>
              </a:spcAft>
            </a:pPr>
            <a:r>
              <a:rPr lang="en-US" sz="2200" b="1" dirty="0">
                <a:solidFill>
                  <a:srgbClr val="FFFF00"/>
                </a:solidFill>
                <a:effectLst>
                  <a:outerShdw blurRad="38100" dist="38100" dir="2700000" algn="tl">
                    <a:srgbClr val="000000">
                      <a:alpha val="43137"/>
                    </a:srgbClr>
                  </a:outerShdw>
                </a:effectLst>
              </a:rPr>
              <a:t>Anti-corruption agencies</a:t>
            </a:r>
            <a:endParaRPr lang="en-US" sz="2200" b="1" dirty="0" smtClean="0">
              <a:solidFill>
                <a:srgbClr val="FFFF00"/>
              </a:solidFill>
              <a:effectLst>
                <a:outerShdw blurRad="38100" dist="38100" dir="2700000" algn="tl">
                  <a:srgbClr val="000000">
                    <a:alpha val="43137"/>
                  </a:srgbClr>
                </a:outerShdw>
              </a:effectLst>
            </a:endParaRPr>
          </a:p>
          <a:p>
            <a:pPr lvl="1">
              <a:spcAft>
                <a:spcPts val="200"/>
              </a:spcAft>
            </a:pPr>
            <a:r>
              <a:rPr lang="en-US" sz="2200" b="1" dirty="0" smtClean="0">
                <a:solidFill>
                  <a:srgbClr val="FFFF00"/>
                </a:solidFill>
                <a:effectLst>
                  <a:outerShdw blurRad="38100" dist="38100" dir="2700000" algn="tl">
                    <a:srgbClr val="000000">
                      <a:alpha val="43137"/>
                    </a:srgbClr>
                  </a:outerShdw>
                </a:effectLst>
              </a:rPr>
              <a:t>LAC -</a:t>
            </a:r>
          </a:p>
          <a:p>
            <a:pPr lvl="2">
              <a:spcAft>
                <a:spcPts val="200"/>
              </a:spcAft>
            </a:pPr>
            <a:r>
              <a:rPr lang="en-US" sz="2200" b="1" dirty="0">
                <a:solidFill>
                  <a:srgbClr val="FFFF00"/>
                </a:solidFill>
                <a:effectLst>
                  <a:outerShdw blurRad="38100" dist="38100" dir="2700000" algn="tl">
                    <a:srgbClr val="000000">
                      <a:alpha val="43137"/>
                    </a:srgbClr>
                  </a:outerShdw>
                </a:effectLst>
              </a:rPr>
              <a:t>Reformed laws</a:t>
            </a:r>
            <a:endParaRPr lang="en-US" sz="2200" b="1" dirty="0" smtClean="0">
              <a:solidFill>
                <a:srgbClr val="FFFF00"/>
              </a:solidFill>
              <a:effectLst>
                <a:outerShdw blurRad="38100" dist="38100" dir="2700000" algn="tl">
                  <a:srgbClr val="000000">
                    <a:alpha val="43137"/>
                  </a:srgbClr>
                </a:outerShdw>
              </a:effectLst>
            </a:endParaRPr>
          </a:p>
          <a:p>
            <a:pPr lvl="2">
              <a:spcAft>
                <a:spcPts val="200"/>
              </a:spcAft>
            </a:pPr>
            <a:r>
              <a:rPr lang="en-US" sz="2200" b="1" dirty="0" err="1" smtClean="0">
                <a:solidFill>
                  <a:srgbClr val="FFFF00"/>
                </a:solidFill>
                <a:effectLst>
                  <a:outerShdw blurRad="38100" dist="38100" dir="2700000" algn="tl">
                    <a:srgbClr val="000000">
                      <a:alpha val="43137"/>
                    </a:srgbClr>
                  </a:outerShdw>
                </a:effectLst>
              </a:rPr>
              <a:t>e</a:t>
            </a:r>
            <a:r>
              <a:rPr lang="en-US" sz="2200" b="1" dirty="0">
                <a:solidFill>
                  <a:srgbClr val="FFFF00"/>
                </a:solidFill>
                <a:effectLst>
                  <a:outerShdw blurRad="38100" dist="38100" dir="2700000" algn="tl">
                    <a:srgbClr val="000000">
                      <a:alpha val="43137"/>
                    </a:srgbClr>
                  </a:outerShdw>
                </a:effectLst>
              </a:rPr>
              <a:t>-GP</a:t>
            </a:r>
            <a:endParaRPr lang="en-US" sz="2200" b="1" dirty="0" smtClean="0">
              <a:solidFill>
                <a:srgbClr val="FFFF00"/>
              </a:solidFill>
              <a:effectLst>
                <a:outerShdw blurRad="38100" dist="38100" dir="2700000" algn="tl">
                  <a:srgbClr val="000000">
                    <a:alpha val="43137"/>
                  </a:srgbClr>
                </a:outerShdw>
              </a:effectLst>
            </a:endParaRPr>
          </a:p>
          <a:p>
            <a:pPr lvl="2">
              <a:spcAft>
                <a:spcPts val="200"/>
              </a:spcAft>
            </a:pPr>
            <a:r>
              <a:rPr lang="en-US" sz="2200" b="1" dirty="0" smtClean="0">
                <a:solidFill>
                  <a:srgbClr val="FFFF00"/>
                </a:solidFill>
                <a:effectLst>
                  <a:outerShdw blurRad="38100" dist="38100" dir="2700000" algn="tl">
                    <a:srgbClr val="000000">
                      <a:alpha val="43137"/>
                    </a:srgbClr>
                  </a:outerShdw>
                </a:effectLst>
              </a:rPr>
              <a:t>R</a:t>
            </a:r>
            <a:r>
              <a:rPr lang="en-US" sz="2200" b="1" dirty="0" smtClean="0">
                <a:solidFill>
                  <a:srgbClr val="FFFF00"/>
                </a:solidFill>
                <a:effectLst>
                  <a:outerShdw blurRad="38100" dist="38100" dir="2700000" algn="tl">
                    <a:srgbClr val="000000">
                      <a:alpha val="43137"/>
                    </a:srgbClr>
                  </a:outerShdw>
                </a:effectLst>
              </a:rPr>
              <a:t>egulatory </a:t>
            </a:r>
            <a:r>
              <a:rPr lang="en-US" sz="2200" b="1" dirty="0" smtClean="0">
                <a:solidFill>
                  <a:srgbClr val="FFFF00"/>
                </a:solidFill>
                <a:effectLst>
                  <a:outerShdw blurRad="38100" dist="38100" dir="2700000" algn="tl">
                    <a:srgbClr val="000000">
                      <a:alpha val="43137"/>
                    </a:srgbClr>
                  </a:outerShdw>
                </a:effectLst>
              </a:rPr>
              <a:t>bodies</a:t>
            </a:r>
            <a:endParaRPr lang="en-US" sz="2200" b="1" dirty="0" smtClean="0">
              <a:solidFill>
                <a:srgbClr val="FFFF00"/>
              </a:solidFill>
              <a:effectLst>
                <a:outerShdw blurRad="38100" dist="38100" dir="2700000" algn="tl">
                  <a:srgbClr val="000000">
                    <a:alpha val="43137"/>
                  </a:srgbClr>
                </a:outerShdw>
              </a:effectLst>
            </a:endParaRPr>
          </a:p>
          <a:p>
            <a:pPr lvl="1">
              <a:spcAft>
                <a:spcPts val="200"/>
              </a:spcAft>
            </a:pPr>
            <a:r>
              <a:rPr lang="en-US" sz="2200" b="1" dirty="0" smtClean="0">
                <a:solidFill>
                  <a:srgbClr val="FFFF00"/>
                </a:solidFill>
                <a:effectLst>
                  <a:outerShdw blurRad="38100" dist="38100" dir="2700000" algn="tl">
                    <a:srgbClr val="000000">
                      <a:alpha val="43137"/>
                    </a:srgbClr>
                  </a:outerShdw>
                </a:effectLst>
              </a:rPr>
              <a:t>Asia - </a:t>
            </a:r>
          </a:p>
          <a:p>
            <a:pPr lvl="2">
              <a:spcAft>
                <a:spcPts val="200"/>
              </a:spcAft>
            </a:pPr>
            <a:r>
              <a:rPr lang="en-US" sz="2200" b="1" dirty="0" smtClean="0">
                <a:solidFill>
                  <a:srgbClr val="FFFF00"/>
                </a:solidFill>
                <a:effectLst>
                  <a:outerShdw blurRad="38100" dist="38100" dir="2700000" algn="tl">
                    <a:srgbClr val="000000">
                      <a:alpha val="43137"/>
                    </a:srgbClr>
                  </a:outerShdw>
                </a:effectLst>
              </a:rPr>
              <a:t>Institutional strengthening</a:t>
            </a:r>
            <a:endParaRPr lang="en-US" sz="2200" b="1" dirty="0" smtClean="0">
              <a:solidFill>
                <a:srgbClr val="FFFF00"/>
              </a:solidFill>
              <a:effectLst>
                <a:outerShdw blurRad="38100" dist="38100" dir="2700000" algn="tl">
                  <a:srgbClr val="000000">
                    <a:alpha val="43137"/>
                  </a:srgbClr>
                </a:outerShdw>
              </a:effectLst>
            </a:endParaRPr>
          </a:p>
          <a:p>
            <a:pPr lvl="2">
              <a:spcAft>
                <a:spcPts val="200"/>
              </a:spcAft>
            </a:pPr>
            <a:r>
              <a:rPr lang="en-US" sz="2200" b="1" dirty="0" err="1" smtClean="0">
                <a:solidFill>
                  <a:srgbClr val="FFFF00"/>
                </a:solidFill>
                <a:effectLst>
                  <a:outerShdw blurRad="38100" dist="38100" dir="2700000" algn="tl">
                    <a:srgbClr val="000000">
                      <a:alpha val="43137"/>
                    </a:srgbClr>
                  </a:outerShdw>
                </a:effectLst>
              </a:rPr>
              <a:t>e</a:t>
            </a:r>
            <a:r>
              <a:rPr lang="en-US" sz="2200" b="1" dirty="0" smtClean="0">
                <a:solidFill>
                  <a:srgbClr val="FFFF00"/>
                </a:solidFill>
                <a:effectLst>
                  <a:outerShdw blurRad="38100" dist="38100" dir="2700000" algn="tl">
                    <a:srgbClr val="000000">
                      <a:alpha val="43137"/>
                    </a:srgbClr>
                  </a:outerShdw>
                </a:effectLst>
              </a:rPr>
              <a:t>-GP</a:t>
            </a:r>
            <a:endParaRPr lang="en-US" sz="2200" b="1" dirty="0" smtClean="0">
              <a:solidFill>
                <a:srgbClr val="FFFF00"/>
              </a:solidFill>
              <a:effectLst>
                <a:outerShdw blurRad="38100" dist="38100" dir="2700000" algn="tl">
                  <a:srgbClr val="000000">
                    <a:alpha val="43137"/>
                  </a:srgbClr>
                </a:outerShdw>
              </a:effectLst>
            </a:endParaRPr>
          </a:p>
          <a:p>
            <a:pPr lvl="2">
              <a:spcAft>
                <a:spcPts val="200"/>
              </a:spcAft>
            </a:pPr>
            <a:r>
              <a:rPr lang="en-US" sz="2200" b="1" dirty="0" smtClean="0">
                <a:solidFill>
                  <a:srgbClr val="FFFF00"/>
                </a:solidFill>
                <a:effectLst>
                  <a:outerShdw blurRad="38100" dist="38100" dir="2700000" algn="tl">
                    <a:srgbClr val="000000">
                      <a:alpha val="43137"/>
                    </a:srgbClr>
                  </a:outerShdw>
                </a:effectLst>
              </a:rPr>
              <a:t>New methods (</a:t>
            </a:r>
            <a:r>
              <a:rPr lang="en-US" sz="2200" b="1" dirty="0" err="1" smtClean="0">
                <a:solidFill>
                  <a:srgbClr val="FFFF00"/>
                </a:solidFill>
                <a:effectLst>
                  <a:outerShdw blurRad="38100" dist="38100" dir="2700000" algn="tl">
                    <a:srgbClr val="000000">
                      <a:alpha val="43137"/>
                    </a:srgbClr>
                  </a:outerShdw>
                </a:effectLst>
              </a:rPr>
              <a:t>eg</a:t>
            </a:r>
            <a:r>
              <a:rPr lang="en-US" sz="2200" b="1" dirty="0" smtClean="0">
                <a:solidFill>
                  <a:srgbClr val="FFFF00"/>
                </a:solidFill>
                <a:effectLst>
                  <a:outerShdw blurRad="38100" dist="38100" dir="2700000" algn="tl">
                    <a:srgbClr val="000000">
                      <a:alpha val="43137"/>
                    </a:srgbClr>
                  </a:outerShdw>
                </a:effectLst>
              </a:rPr>
              <a:t> </a:t>
            </a:r>
            <a:r>
              <a:rPr lang="en-US" sz="2200" b="1" dirty="0" err="1" smtClean="0">
                <a:solidFill>
                  <a:srgbClr val="FFFF00"/>
                </a:solidFill>
                <a:effectLst>
                  <a:outerShdw blurRad="38100" dist="38100" dir="2700000" algn="tl">
                    <a:srgbClr val="000000">
                      <a:alpha val="43137"/>
                    </a:srgbClr>
                  </a:outerShdw>
                </a:effectLst>
              </a:rPr>
              <a:t>FAs</a:t>
            </a:r>
            <a:r>
              <a:rPr lang="en-US" sz="2200" b="1" dirty="0" smtClean="0">
                <a:solidFill>
                  <a:srgbClr val="FFFF00"/>
                </a:solidFill>
                <a:effectLst>
                  <a:outerShdw blurRad="38100" dist="38100" dir="2700000" algn="tl">
                    <a:srgbClr val="000000">
                      <a:alpha val="43137"/>
                    </a:srgbClr>
                  </a:outerShdw>
                </a:effectLst>
              </a:rPr>
              <a:t>, </a:t>
            </a:r>
            <a:r>
              <a:rPr lang="en-US" sz="2200" b="1" dirty="0" err="1" smtClean="0">
                <a:solidFill>
                  <a:srgbClr val="FFFF00"/>
                </a:solidFill>
                <a:effectLst>
                  <a:outerShdw blurRad="38100" dist="38100" dir="2700000" algn="tl">
                    <a:srgbClr val="000000">
                      <a:alpha val="43137"/>
                    </a:srgbClr>
                  </a:outerShdw>
                </a:effectLst>
              </a:rPr>
              <a:t>PPPs</a:t>
            </a:r>
            <a:r>
              <a:rPr lang="en-US" sz="2200" b="1" dirty="0" smtClean="0">
                <a:solidFill>
                  <a:srgbClr val="FFFF00"/>
                </a:solidFill>
                <a:effectLst>
                  <a:outerShdw blurRad="38100" dist="38100" dir="2700000" algn="tl">
                    <a:srgbClr val="000000">
                      <a:alpha val="43137"/>
                    </a:srgbClr>
                  </a:outerShdw>
                </a:effectLst>
              </a:rPr>
              <a:t>)</a:t>
            </a:r>
            <a:endParaRPr lang="en-US" sz="22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5753101" y="2387600"/>
            <a:ext cx="3200400" cy="1631216"/>
          </a:xfrm>
          <a:prstGeom prst="rect">
            <a:avLst/>
          </a:prstGeom>
          <a:solidFill>
            <a:schemeClr val="bg1">
              <a:lumMod val="50000"/>
            </a:schemeClr>
          </a:solidFill>
          <a:ln w="28575" cap="flat" cmpd="sng" algn="ctr">
            <a:solidFill>
              <a:schemeClr val="tx1"/>
            </a:solidFill>
            <a:prstDash val="solid"/>
            <a:round/>
            <a:headEnd type="none" w="med" len="med"/>
            <a:tailEnd type="none" w="med" len="med"/>
          </a:ln>
        </p:spPr>
        <p:txBody>
          <a:bodyPr wrap="square" rtlCol="0">
            <a:spAutoFit/>
          </a:bodyPr>
          <a:lstStyle/>
          <a:p>
            <a:pPr algn="l"/>
            <a:r>
              <a:rPr lang="en-US" sz="2000" b="1" dirty="0" smtClean="0">
                <a:solidFill>
                  <a:srgbClr val="FFFF00"/>
                </a:solidFill>
                <a:latin typeface="+mn-lt"/>
              </a:rPr>
              <a:t>BUT results have not been forthcoming, and legacy issues have remained mostly unchanged. </a:t>
            </a:r>
            <a:endParaRPr lang="en-US" sz="2000" b="1" dirty="0">
              <a:solidFill>
                <a:srgbClr val="FFFF00"/>
              </a:solidFill>
              <a:latin typeface="+mn-lt"/>
            </a:endParaRPr>
          </a:p>
        </p:txBody>
      </p:sp>
      <p:sp>
        <p:nvSpPr>
          <p:cNvPr id="9" name="TextBox 8"/>
          <p:cNvSpPr txBox="1"/>
          <p:nvPr/>
        </p:nvSpPr>
        <p:spPr>
          <a:xfrm>
            <a:off x="10325100" y="5003800"/>
            <a:ext cx="184666" cy="307777"/>
          </a:xfrm>
          <a:prstGeom prst="rect">
            <a:avLst/>
          </a:prstGeom>
          <a:noFill/>
        </p:spPr>
        <p:txBody>
          <a:bodyPr wrap="none" rtlCol="0">
            <a:spAutoFit/>
          </a:bodyPr>
          <a:lstStyle/>
          <a:p>
            <a:endParaRPr lang="en-US"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up)">
                                      <p:cBhvr>
                                        <p:cTn id="7" dur="500"/>
                                        <p:tgtEl>
                                          <p:spTgt spid="57347">
                                            <p:txEl>
                                              <p:pRg st="0" end="0"/>
                                            </p:txEl>
                                          </p:spTgt>
                                        </p:tgtEl>
                                      </p:cBhvr>
                                    </p:animEffec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animEffect transition="in" filter="wipe(up)">
                                      <p:cBhvr>
                                        <p:cTn id="11" dur="500"/>
                                        <p:tgtEl>
                                          <p:spTgt spid="57347">
                                            <p:txEl>
                                              <p:pRg st="1" end="1"/>
                                            </p:txEl>
                                          </p:spTgt>
                                        </p:tgtEl>
                                      </p:cBhvr>
                                    </p:animEffect>
                                  </p:childTnLst>
                                </p:cTn>
                              </p:par>
                            </p:childTnLst>
                          </p:cTn>
                        </p:par>
                        <p:par>
                          <p:cTn id="12" fill="hold">
                            <p:stCondLst>
                              <p:cond delay="1000"/>
                            </p:stCondLst>
                            <p:childTnLst>
                              <p:par>
                                <p:cTn id="13" presetID="22" presetClass="entr" presetSubtype="1" fill="hold" grpId="1" nodeType="after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wipe(up)">
                                      <p:cBhvr>
                                        <p:cTn id="15" dur="500"/>
                                        <p:tgtEl>
                                          <p:spTgt spid="57347">
                                            <p:txEl>
                                              <p:pRg st="2" end="2"/>
                                            </p:txEl>
                                          </p:spTgt>
                                        </p:tgtEl>
                                      </p:cBhvr>
                                    </p:animEffect>
                                  </p:childTnLst>
                                </p:cTn>
                              </p:par>
                            </p:childTnLst>
                          </p:cTn>
                        </p:par>
                        <p:par>
                          <p:cTn id="16" fill="hold">
                            <p:stCondLst>
                              <p:cond delay="1500"/>
                            </p:stCondLst>
                            <p:childTnLst>
                              <p:par>
                                <p:cTn id="17" presetID="22" presetClass="entr" presetSubtype="1" fill="hold" grpId="1" nodeType="after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Effect transition="in" filter="wipe(up)">
                                      <p:cBhvr>
                                        <p:cTn id="19" dur="500"/>
                                        <p:tgtEl>
                                          <p:spTgt spid="57347">
                                            <p:txEl>
                                              <p:pRg st="3" end="3"/>
                                            </p:txEl>
                                          </p:spTgt>
                                        </p:tgtEl>
                                      </p:cBhvr>
                                    </p:animEffect>
                                  </p:childTnLst>
                                </p:cTn>
                              </p:par>
                            </p:childTnLst>
                          </p:cTn>
                        </p:par>
                        <p:par>
                          <p:cTn id="20" fill="hold">
                            <p:stCondLst>
                              <p:cond delay="2000"/>
                            </p:stCondLst>
                            <p:childTnLst>
                              <p:par>
                                <p:cTn id="21" presetID="22" presetClass="entr" presetSubtype="1" fill="hold" grpId="1" nodeType="after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animEffect transition="in" filter="wipe(up)">
                                      <p:cBhvr>
                                        <p:cTn id="23" dur="500"/>
                                        <p:tgtEl>
                                          <p:spTgt spid="57347">
                                            <p:txEl>
                                              <p:pRg st="4" end="4"/>
                                            </p:txEl>
                                          </p:spTgt>
                                        </p:tgtEl>
                                      </p:cBhvr>
                                    </p:animEffect>
                                  </p:childTnLst>
                                </p:cTn>
                              </p:par>
                            </p:childTnLst>
                          </p:cTn>
                        </p:par>
                        <p:par>
                          <p:cTn id="24" fill="hold">
                            <p:stCondLst>
                              <p:cond delay="2500"/>
                            </p:stCondLst>
                            <p:childTnLst>
                              <p:par>
                                <p:cTn id="25" presetID="22" presetClass="entr" presetSubtype="1" fill="hold" grpId="1" nodeType="after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wipe(up)">
                                      <p:cBhvr>
                                        <p:cTn id="27" dur="500"/>
                                        <p:tgtEl>
                                          <p:spTgt spid="57347">
                                            <p:txEl>
                                              <p:pRg st="5" end="5"/>
                                            </p:txEl>
                                          </p:spTgt>
                                        </p:tgtEl>
                                      </p:cBhvr>
                                    </p:animEffect>
                                  </p:childTnLst>
                                </p:cTn>
                              </p:par>
                            </p:childTnLst>
                          </p:cTn>
                        </p:par>
                        <p:par>
                          <p:cTn id="28" fill="hold">
                            <p:stCondLst>
                              <p:cond delay="3000"/>
                            </p:stCondLst>
                            <p:childTnLst>
                              <p:par>
                                <p:cTn id="29" presetID="22" presetClass="entr" presetSubtype="1" fill="hold" grpId="1" nodeType="after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animEffect transition="in" filter="wipe(up)">
                                      <p:cBhvr>
                                        <p:cTn id="31" dur="500"/>
                                        <p:tgtEl>
                                          <p:spTgt spid="57347">
                                            <p:txEl>
                                              <p:pRg st="6" end="6"/>
                                            </p:txEl>
                                          </p:spTgt>
                                        </p:tgtEl>
                                      </p:cBhvr>
                                    </p:animEffect>
                                  </p:childTnLst>
                                </p:cTn>
                              </p:par>
                            </p:childTnLst>
                          </p:cTn>
                        </p:par>
                        <p:par>
                          <p:cTn id="32" fill="hold">
                            <p:stCondLst>
                              <p:cond delay="3500"/>
                            </p:stCondLst>
                            <p:childTnLst>
                              <p:par>
                                <p:cTn id="33" presetID="22" presetClass="entr" presetSubtype="1" fill="hold" grpId="1" nodeType="afterEffect">
                                  <p:stCondLst>
                                    <p:cond delay="0"/>
                                  </p:stCondLst>
                                  <p:childTnLst>
                                    <p:set>
                                      <p:cBhvr>
                                        <p:cTn id="34" dur="1" fill="hold">
                                          <p:stCondLst>
                                            <p:cond delay="0"/>
                                          </p:stCondLst>
                                        </p:cTn>
                                        <p:tgtEl>
                                          <p:spTgt spid="57347">
                                            <p:txEl>
                                              <p:pRg st="7" end="7"/>
                                            </p:txEl>
                                          </p:spTgt>
                                        </p:tgtEl>
                                        <p:attrNameLst>
                                          <p:attrName>style.visibility</p:attrName>
                                        </p:attrNameLst>
                                      </p:cBhvr>
                                      <p:to>
                                        <p:strVal val="visible"/>
                                      </p:to>
                                    </p:set>
                                    <p:animEffect transition="in" filter="wipe(up)">
                                      <p:cBhvr>
                                        <p:cTn id="35" dur="500"/>
                                        <p:tgtEl>
                                          <p:spTgt spid="57347">
                                            <p:txEl>
                                              <p:pRg st="7" end="7"/>
                                            </p:txEl>
                                          </p:spTgt>
                                        </p:tgtEl>
                                      </p:cBhvr>
                                    </p:animEffect>
                                  </p:childTnLst>
                                </p:cTn>
                              </p:par>
                            </p:childTnLst>
                          </p:cTn>
                        </p:par>
                        <p:par>
                          <p:cTn id="36" fill="hold">
                            <p:stCondLst>
                              <p:cond delay="4000"/>
                            </p:stCondLst>
                            <p:childTnLst>
                              <p:par>
                                <p:cTn id="37" presetID="22" presetClass="entr" presetSubtype="1" fill="hold" grpId="1" nodeType="afterEffect">
                                  <p:stCondLst>
                                    <p:cond delay="0"/>
                                  </p:stCondLst>
                                  <p:childTnLst>
                                    <p:set>
                                      <p:cBhvr>
                                        <p:cTn id="38" dur="1" fill="hold">
                                          <p:stCondLst>
                                            <p:cond delay="0"/>
                                          </p:stCondLst>
                                        </p:cTn>
                                        <p:tgtEl>
                                          <p:spTgt spid="57347">
                                            <p:txEl>
                                              <p:pRg st="8" end="8"/>
                                            </p:txEl>
                                          </p:spTgt>
                                        </p:tgtEl>
                                        <p:attrNameLst>
                                          <p:attrName>style.visibility</p:attrName>
                                        </p:attrNameLst>
                                      </p:cBhvr>
                                      <p:to>
                                        <p:strVal val="visible"/>
                                      </p:to>
                                    </p:set>
                                    <p:animEffect transition="in" filter="wipe(up)">
                                      <p:cBhvr>
                                        <p:cTn id="39" dur="500"/>
                                        <p:tgtEl>
                                          <p:spTgt spid="57347">
                                            <p:txEl>
                                              <p:pRg st="8" end="8"/>
                                            </p:txEl>
                                          </p:spTgt>
                                        </p:tgtEl>
                                      </p:cBhvr>
                                    </p:animEffect>
                                  </p:childTnLst>
                                </p:cTn>
                              </p:par>
                            </p:childTnLst>
                          </p:cTn>
                        </p:par>
                        <p:par>
                          <p:cTn id="40" fill="hold">
                            <p:stCondLst>
                              <p:cond delay="4500"/>
                            </p:stCondLst>
                            <p:childTnLst>
                              <p:par>
                                <p:cTn id="41" presetID="22" presetClass="entr" presetSubtype="1" fill="hold" grpId="1" nodeType="afterEffect">
                                  <p:stCondLst>
                                    <p:cond delay="0"/>
                                  </p:stCondLst>
                                  <p:childTnLst>
                                    <p:set>
                                      <p:cBhvr>
                                        <p:cTn id="42" dur="1" fill="hold">
                                          <p:stCondLst>
                                            <p:cond delay="0"/>
                                          </p:stCondLst>
                                        </p:cTn>
                                        <p:tgtEl>
                                          <p:spTgt spid="57347">
                                            <p:txEl>
                                              <p:pRg st="9" end="9"/>
                                            </p:txEl>
                                          </p:spTgt>
                                        </p:tgtEl>
                                        <p:attrNameLst>
                                          <p:attrName>style.visibility</p:attrName>
                                        </p:attrNameLst>
                                      </p:cBhvr>
                                      <p:to>
                                        <p:strVal val="visible"/>
                                      </p:to>
                                    </p:set>
                                    <p:animEffect transition="in" filter="wipe(up)">
                                      <p:cBhvr>
                                        <p:cTn id="43" dur="500"/>
                                        <p:tgtEl>
                                          <p:spTgt spid="57347">
                                            <p:txEl>
                                              <p:pRg st="9" end="9"/>
                                            </p:txEl>
                                          </p:spTgt>
                                        </p:tgtEl>
                                      </p:cBhvr>
                                    </p:animEffect>
                                  </p:childTnLst>
                                </p:cTn>
                              </p:par>
                            </p:childTnLst>
                          </p:cTn>
                        </p:par>
                        <p:par>
                          <p:cTn id="44" fill="hold">
                            <p:stCondLst>
                              <p:cond delay="5000"/>
                            </p:stCondLst>
                            <p:childTnLst>
                              <p:par>
                                <p:cTn id="45" presetID="22" presetClass="entr" presetSubtype="1" fill="hold" grpId="1" nodeType="afterEffect">
                                  <p:stCondLst>
                                    <p:cond delay="0"/>
                                  </p:stCondLst>
                                  <p:childTnLst>
                                    <p:set>
                                      <p:cBhvr>
                                        <p:cTn id="46" dur="1" fill="hold">
                                          <p:stCondLst>
                                            <p:cond delay="0"/>
                                          </p:stCondLst>
                                        </p:cTn>
                                        <p:tgtEl>
                                          <p:spTgt spid="57347">
                                            <p:txEl>
                                              <p:pRg st="10" end="10"/>
                                            </p:txEl>
                                          </p:spTgt>
                                        </p:tgtEl>
                                        <p:attrNameLst>
                                          <p:attrName>style.visibility</p:attrName>
                                        </p:attrNameLst>
                                      </p:cBhvr>
                                      <p:to>
                                        <p:strVal val="visible"/>
                                      </p:to>
                                    </p:set>
                                    <p:animEffect transition="in" filter="wipe(up)">
                                      <p:cBhvr>
                                        <p:cTn id="47" dur="500"/>
                                        <p:tgtEl>
                                          <p:spTgt spid="57347">
                                            <p:txEl>
                                              <p:pRg st="10" end="10"/>
                                            </p:txEl>
                                          </p:spTgt>
                                        </p:tgtEl>
                                      </p:cBhvr>
                                    </p:animEffect>
                                  </p:childTnLst>
                                </p:cTn>
                              </p:par>
                            </p:childTnLst>
                          </p:cTn>
                        </p:par>
                        <p:par>
                          <p:cTn id="48" fill="hold">
                            <p:stCondLst>
                              <p:cond delay="5500"/>
                            </p:stCondLst>
                            <p:childTnLst>
                              <p:par>
                                <p:cTn id="49" presetID="22" presetClass="entr" presetSubtype="1" fill="hold" grpId="1" nodeType="afterEffect">
                                  <p:stCondLst>
                                    <p:cond delay="0"/>
                                  </p:stCondLst>
                                  <p:childTnLst>
                                    <p:set>
                                      <p:cBhvr>
                                        <p:cTn id="50" dur="1" fill="hold">
                                          <p:stCondLst>
                                            <p:cond delay="0"/>
                                          </p:stCondLst>
                                        </p:cTn>
                                        <p:tgtEl>
                                          <p:spTgt spid="57347">
                                            <p:txEl>
                                              <p:pRg st="11" end="11"/>
                                            </p:txEl>
                                          </p:spTgt>
                                        </p:tgtEl>
                                        <p:attrNameLst>
                                          <p:attrName>style.visibility</p:attrName>
                                        </p:attrNameLst>
                                      </p:cBhvr>
                                      <p:to>
                                        <p:strVal val="visible"/>
                                      </p:to>
                                    </p:set>
                                    <p:animEffect transition="in" filter="wipe(up)">
                                      <p:cBhvr>
                                        <p:cTn id="51" dur="500"/>
                                        <p:tgtEl>
                                          <p:spTgt spid="57347">
                                            <p:txEl>
                                              <p:pRg st="11" end="11"/>
                                            </p:txEl>
                                          </p:spTgt>
                                        </p:tgtEl>
                                      </p:cBhvr>
                                    </p:animEffect>
                                  </p:childTnLst>
                                </p:cTn>
                              </p:par>
                            </p:childTnLst>
                          </p:cTn>
                        </p:par>
                        <p:par>
                          <p:cTn id="52" fill="hold">
                            <p:stCondLst>
                              <p:cond delay="6000"/>
                            </p:stCondLst>
                            <p:childTnLst>
                              <p:par>
                                <p:cTn id="53" presetID="22" presetClass="entr" presetSubtype="1" fill="hold" grpId="1" nodeType="afterEffect">
                                  <p:stCondLst>
                                    <p:cond delay="0"/>
                                  </p:stCondLst>
                                  <p:childTnLst>
                                    <p:set>
                                      <p:cBhvr>
                                        <p:cTn id="54" dur="1" fill="hold">
                                          <p:stCondLst>
                                            <p:cond delay="0"/>
                                          </p:stCondLst>
                                        </p:cTn>
                                        <p:tgtEl>
                                          <p:spTgt spid="57347">
                                            <p:txEl>
                                              <p:pRg st="12" end="12"/>
                                            </p:txEl>
                                          </p:spTgt>
                                        </p:tgtEl>
                                        <p:attrNameLst>
                                          <p:attrName>style.visibility</p:attrName>
                                        </p:attrNameLst>
                                      </p:cBhvr>
                                      <p:to>
                                        <p:strVal val="visible"/>
                                      </p:to>
                                    </p:set>
                                    <p:animEffect transition="in" filter="wipe(up)">
                                      <p:cBhvr>
                                        <p:cTn id="55" dur="500"/>
                                        <p:tgtEl>
                                          <p:spTgt spid="57347">
                                            <p:txEl>
                                              <p:pRg st="12" end="12"/>
                                            </p:txEl>
                                          </p:spTgt>
                                        </p:tgtEl>
                                      </p:cBhvr>
                                    </p:animEffect>
                                  </p:childTnLst>
                                </p:cTn>
                              </p:par>
                            </p:childTnLst>
                          </p:cTn>
                        </p:par>
                        <p:par>
                          <p:cTn id="56" fill="hold">
                            <p:stCondLst>
                              <p:cond delay="6500"/>
                            </p:stCondLst>
                            <p:childTnLst>
                              <p:par>
                                <p:cTn id="57" presetID="2" presetClass="entr" presetSubtype="2" accel="50000" decel="50000" fill="hold" grpId="1"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1+#ppt_w/2"/>
                                          </p:val>
                                        </p:tav>
                                        <p:tav tm="100000">
                                          <p:val>
                                            <p:strVal val="#ppt_x"/>
                                          </p:val>
                                        </p:tav>
                                      </p:tavLst>
                                    </p:anim>
                                    <p:anim calcmode="lin" valueType="num">
                                      <p:cBhvr additive="base">
                                        <p:cTn id="6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1" build="p"/>
      <p:bldP spid="7" grpId="1"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74307" name="Rectangle 3"/>
          <p:cNvSpPr>
            <a:spLocks noGrp="1" noChangeArrowheads="1"/>
          </p:cNvSpPr>
          <p:nvPr>
            <p:ph type="title"/>
          </p:nvPr>
        </p:nvSpPr>
        <p:spPr>
          <a:xfrm>
            <a:off x="774700" y="381000"/>
            <a:ext cx="7620000" cy="838200"/>
          </a:xfrm>
          <a:effectLst/>
        </p:spPr>
        <p:txBody>
          <a:bodyPr/>
          <a:lstStyle/>
          <a:p>
            <a:pPr algn="ctr" defTabSz="457200" eaLnBrk="1" fontAlgn="auto" hangingPunct="1">
              <a:spcAft>
                <a:spcPts val="0"/>
              </a:spcAft>
              <a:defRPr/>
            </a:pPr>
            <a:r>
              <a:rPr kumimoji="0" lang="en-AU" sz="2400" kern="1200" dirty="0" smtClean="0">
                <a:solidFill>
                  <a:srgbClr val="FFFF00"/>
                </a:solidFill>
                <a:effectLst>
                  <a:outerShdw blurRad="38100" dist="38100" dir="2700000" algn="tl">
                    <a:srgbClr val="000000">
                      <a:alpha val="43137"/>
                    </a:srgbClr>
                  </a:outerShdw>
                </a:effectLst>
                <a:cs typeface="Calibri"/>
              </a:rPr>
              <a:t>Law of Governance</a:t>
            </a:r>
          </a:p>
        </p:txBody>
      </p:sp>
      <p:sp>
        <p:nvSpPr>
          <p:cNvPr id="6" name="Rectangle 3"/>
          <p:cNvSpPr txBox="1">
            <a:spLocks noChangeArrowheads="1"/>
          </p:cNvSpPr>
          <p:nvPr/>
        </p:nvSpPr>
        <p:spPr bwMode="auto">
          <a:xfrm>
            <a:off x="65088" y="1401763"/>
            <a:ext cx="6132512" cy="3619286"/>
          </a:xfrm>
          <a:prstGeom prst="rect">
            <a:avLst/>
          </a:prstGeom>
          <a:noFill/>
          <a:ln w="9525">
            <a:noFill/>
            <a:miter lim="800000"/>
            <a:headEnd/>
            <a:tailEnd/>
          </a:ln>
          <a:effectLst/>
        </p:spPr>
        <p:txBody>
          <a:bodyPr lIns="92075" tIns="46038" rIns="92075" bIns="46038"/>
          <a:lstStyle/>
          <a:p>
            <a:pPr marL="360363" lvl="0" indent="-360363" algn="l">
              <a:spcBef>
                <a:spcPts val="600"/>
              </a:spcBef>
              <a:spcAft>
                <a:spcPts val="900"/>
              </a:spcAft>
              <a:buClr>
                <a:srgbClr val="FFFFFF"/>
              </a:buClr>
              <a:buSzPct val="70000"/>
              <a:buFont typeface="Wingdings" charset="2"/>
              <a:buChar char="q"/>
              <a:defRPr/>
            </a:pPr>
            <a:r>
              <a:rPr lang="en-AU" sz="2200" b="1" dirty="0" smtClean="0">
                <a:solidFill>
                  <a:srgbClr val="FFFF00"/>
                </a:solidFill>
                <a:effectLst>
                  <a:outerShdw blurRad="38100" dist="38100" dir="2700000" algn="tl">
                    <a:srgbClr val="000000">
                      <a:alpha val="43137"/>
                    </a:srgbClr>
                  </a:outerShdw>
                </a:effectLst>
                <a:latin typeface="+mn-lt"/>
                <a:cs typeface="Calibri"/>
              </a:rPr>
              <a:t>Q:  So what has gone wrong? New laws, new institutions, old performance</a:t>
            </a:r>
          </a:p>
          <a:p>
            <a:pPr marL="360363" lvl="0" indent="-360363" algn="l">
              <a:spcBef>
                <a:spcPts val="600"/>
              </a:spcBef>
              <a:spcAft>
                <a:spcPts val="900"/>
              </a:spcAft>
              <a:buClr>
                <a:srgbClr val="FFFFFF"/>
              </a:buClr>
              <a:buSzPct val="70000"/>
              <a:buFont typeface="Wingdings" charset="2"/>
              <a:buChar char="q"/>
              <a:defRPr/>
            </a:pPr>
            <a:r>
              <a:rPr lang="en-AU" sz="2200" b="1" dirty="0" smtClean="0">
                <a:solidFill>
                  <a:srgbClr val="FFFF00"/>
                </a:solidFill>
                <a:effectLst>
                  <a:outerShdw blurRad="38100" dist="38100" dir="2700000" algn="tl">
                    <a:srgbClr val="000000">
                      <a:alpha val="43137"/>
                    </a:srgbClr>
                  </a:outerShdw>
                </a:effectLst>
                <a:latin typeface="+mn-lt"/>
                <a:cs typeface="Calibri"/>
              </a:rPr>
              <a:t>A common error is to presume that the Law</a:t>
            </a:r>
            <a:r>
              <a:rPr lang="en-AU" sz="2200" b="1" dirty="0" smtClean="0">
                <a:solidFill>
                  <a:srgbClr val="FFFF00"/>
                </a:solidFill>
                <a:effectLst>
                  <a:outerShdw blurRad="38100" dist="38100" dir="2700000" algn="tl">
                    <a:srgbClr val="000000">
                      <a:alpha val="43137"/>
                    </a:srgbClr>
                  </a:outerShdw>
                </a:effectLst>
                <a:latin typeface="+mn-lt"/>
                <a:cs typeface="Calibri"/>
              </a:rPr>
              <a:t> </a:t>
            </a:r>
            <a:r>
              <a:rPr lang="en-AU" sz="2200" b="1" dirty="0" smtClean="0">
                <a:solidFill>
                  <a:srgbClr val="FFFF00"/>
                </a:solidFill>
                <a:effectLst>
                  <a:outerShdw blurRad="38100" dist="38100" dir="2700000" algn="tl">
                    <a:srgbClr val="000000">
                      <a:alpha val="43137"/>
                    </a:srgbClr>
                  </a:outerShdw>
                </a:effectLst>
                <a:latin typeface="+mn-lt"/>
                <a:cs typeface="Calibri"/>
              </a:rPr>
              <a:t>can deliver</a:t>
            </a:r>
            <a:r>
              <a:rPr lang="en-AU" sz="2200" b="1" dirty="0" smtClean="0">
                <a:solidFill>
                  <a:srgbClr val="FFFF00"/>
                </a:solidFill>
                <a:effectLst>
                  <a:outerShdw blurRad="38100" dist="38100" dir="2700000" algn="tl">
                    <a:srgbClr val="000000">
                      <a:alpha val="43137"/>
                    </a:srgbClr>
                  </a:outerShdw>
                </a:effectLst>
                <a:latin typeface="+mn-lt"/>
                <a:cs typeface="Calibri"/>
              </a:rPr>
              <a:t> </a:t>
            </a:r>
            <a:r>
              <a:rPr lang="en-AU" sz="2200" b="1" dirty="0" smtClean="0">
                <a:solidFill>
                  <a:srgbClr val="FFFF00"/>
                </a:solidFill>
                <a:effectLst>
                  <a:outerShdw blurRad="38100" dist="38100" dir="2700000" algn="tl">
                    <a:srgbClr val="000000">
                      <a:alpha val="43137"/>
                    </a:srgbClr>
                  </a:outerShdw>
                </a:effectLst>
                <a:latin typeface="+mn-lt"/>
                <a:cs typeface="Calibri"/>
              </a:rPr>
              <a:t>good Governance</a:t>
            </a:r>
          </a:p>
          <a:p>
            <a:pPr marL="360363" lvl="0" indent="-360363" algn="l">
              <a:spcBef>
                <a:spcPts val="600"/>
              </a:spcBef>
              <a:spcAft>
                <a:spcPts val="900"/>
              </a:spcAft>
              <a:buClr>
                <a:srgbClr val="FFFFFF"/>
              </a:buClr>
              <a:buSzPct val="70000"/>
              <a:buFont typeface="Wingdings" charset="2"/>
              <a:buChar char="q"/>
              <a:defRPr/>
            </a:pPr>
            <a:r>
              <a:rPr lang="en-AU" sz="2200" b="1" dirty="0" smtClean="0">
                <a:solidFill>
                  <a:srgbClr val="FFFF00"/>
                </a:solidFill>
                <a:effectLst>
                  <a:outerShdw blurRad="38100" dist="38100" dir="2700000" algn="tl">
                    <a:srgbClr val="000000">
                      <a:alpha val="43137"/>
                    </a:srgbClr>
                  </a:outerShdw>
                </a:effectLst>
                <a:latin typeface="+mn-lt"/>
                <a:cs typeface="Calibri"/>
              </a:rPr>
              <a:t>And that good governance delivers good procurement.</a:t>
            </a:r>
          </a:p>
          <a:p>
            <a:pPr marL="360363" lvl="0" indent="-360363" algn="l">
              <a:spcBef>
                <a:spcPts val="600"/>
              </a:spcBef>
              <a:spcAft>
                <a:spcPts val="900"/>
              </a:spcAft>
              <a:buClr>
                <a:srgbClr val="FFFFFF"/>
              </a:buClr>
              <a:buSzPct val="70000"/>
              <a:buFont typeface="Wingdings" charset="2"/>
              <a:buChar char="q"/>
              <a:defRPr/>
            </a:pPr>
            <a:r>
              <a:rPr lang="en-AU" sz="2200" b="1" dirty="0" smtClean="0">
                <a:solidFill>
                  <a:srgbClr val="FFFF00"/>
                </a:solidFill>
                <a:effectLst>
                  <a:outerShdw blurRad="38100" dist="38100" dir="2700000" algn="tl">
                    <a:srgbClr val="000000">
                      <a:alpha val="43137"/>
                    </a:srgbClr>
                  </a:outerShdw>
                </a:effectLst>
                <a:latin typeface="+mn-lt"/>
                <a:cs typeface="Calibri"/>
              </a:rPr>
              <a:t>In reality, good Governance</a:t>
            </a:r>
            <a:r>
              <a:rPr lang="en-AU" sz="2200" b="1" dirty="0" smtClean="0">
                <a:solidFill>
                  <a:srgbClr val="FFFF00"/>
                </a:solidFill>
                <a:effectLst>
                  <a:outerShdw blurRad="38100" dist="38100" dir="2700000" algn="tl">
                    <a:srgbClr val="000000">
                      <a:alpha val="43137"/>
                    </a:srgbClr>
                  </a:outerShdw>
                </a:effectLst>
                <a:latin typeface="+mn-lt"/>
                <a:cs typeface="Calibri"/>
              </a:rPr>
              <a:t> delivers good Law</a:t>
            </a:r>
            <a:r>
              <a:rPr lang="en-AU" sz="2200" b="1" dirty="0" smtClean="0">
                <a:solidFill>
                  <a:srgbClr val="FFFF00"/>
                </a:solidFill>
                <a:effectLst>
                  <a:outerShdw blurRad="38100" dist="38100" dir="2700000" algn="tl">
                    <a:srgbClr val="000000">
                      <a:alpha val="43137"/>
                    </a:srgbClr>
                  </a:outerShdw>
                </a:effectLst>
                <a:latin typeface="+mn-lt"/>
                <a:cs typeface="Calibri"/>
              </a:rPr>
              <a:t>.  The role of the Law is to specify accountabilities, not management.</a:t>
            </a:r>
          </a:p>
          <a:p>
            <a:pPr marL="342900" lvl="0" indent="-342900" algn="l">
              <a:spcBef>
                <a:spcPts val="600"/>
              </a:spcBef>
              <a:spcAft>
                <a:spcPts val="600"/>
              </a:spcAft>
              <a:buClr>
                <a:srgbClr val="FFFFFF"/>
              </a:buClr>
              <a:buSzPct val="70000"/>
              <a:buFont typeface="Wingdings" charset="2"/>
              <a:buChar char="q"/>
              <a:defRPr/>
            </a:pPr>
            <a:r>
              <a:rPr lang="en-AU" sz="2200" b="1" dirty="0" smtClean="0">
                <a:solidFill>
                  <a:srgbClr val="FFFF00"/>
                </a:solidFill>
                <a:effectLst>
                  <a:outerShdw blurRad="38100" dist="38100" dir="2700000" algn="tl">
                    <a:srgbClr val="000000">
                      <a:alpha val="43137"/>
                    </a:srgbClr>
                  </a:outerShdw>
                </a:effectLst>
                <a:latin typeface="Arial"/>
                <a:cs typeface="Calibri"/>
              </a:rPr>
              <a:t>Many (most?) governments continue to hold substantial political control over procurement management</a:t>
            </a:r>
          </a:p>
          <a:p>
            <a:pPr marL="360363" lvl="0" indent="-360363" algn="l">
              <a:spcBef>
                <a:spcPts val="600"/>
              </a:spcBef>
              <a:spcAft>
                <a:spcPts val="900"/>
              </a:spcAft>
              <a:buClr>
                <a:srgbClr val="FFFFFF"/>
              </a:buClr>
              <a:buSzPct val="70000"/>
              <a:buFont typeface="Wingdings" charset="2"/>
              <a:buChar char="q"/>
              <a:defRPr/>
            </a:pPr>
            <a:endParaRPr lang="en-AU" sz="2000" dirty="0" smtClean="0">
              <a:solidFill>
                <a:schemeClr val="tx1"/>
              </a:solidFill>
              <a:effectLst>
                <a:outerShdw blurRad="38100" dist="38100" dir="2700000" algn="tl">
                  <a:srgbClr val="000000">
                    <a:alpha val="43137"/>
                  </a:srgbClr>
                </a:outerShdw>
              </a:effectLst>
              <a:latin typeface="+mn-lt"/>
              <a:ea typeface="Times New Roman" pitchFamily="52" charset="0"/>
              <a:cs typeface="Times New Roman" pitchFamily="52" charset="0"/>
            </a:endParaRPr>
          </a:p>
          <a:p>
            <a:pPr>
              <a:spcBef>
                <a:spcPts val="600"/>
              </a:spcBef>
            </a:pPr>
            <a:endParaRPr lang="en-US" sz="2000" dirty="0" smtClean="0">
              <a:solidFill>
                <a:schemeClr val="tx1"/>
              </a:solidFill>
              <a:latin typeface="+mn-lt"/>
              <a:ea typeface="Times New Roman" pitchFamily="52" charset="0"/>
              <a:cs typeface="Times New Roman" pitchFamily="52" charset="0"/>
            </a:endParaRPr>
          </a:p>
          <a:p>
            <a:pPr marL="457200" indent="-457200">
              <a:lnSpc>
                <a:spcPct val="80000"/>
              </a:lnSpc>
              <a:buClr>
                <a:schemeClr val="tx1"/>
              </a:buClr>
              <a:buSzPct val="70000"/>
              <a:buFont typeface="Wingdings" pitchFamily="52" charset="2"/>
              <a:buChar char="Ø"/>
              <a:defRPr/>
            </a:pPr>
            <a:endParaRPr lang="en-AU" sz="2000" dirty="0" smtClean="0">
              <a:solidFill>
                <a:schemeClr val="tx1"/>
              </a:solidFill>
              <a:latin typeface="+mn-lt"/>
              <a:ea typeface="Times New Roman" pitchFamily="52" charset="0"/>
              <a:cs typeface="Times New Roman" pitchFamily="52" charset="0"/>
            </a:endParaRPr>
          </a:p>
        </p:txBody>
      </p:sp>
      <p:sp>
        <p:nvSpPr>
          <p:cNvPr id="4" name="Slide Number Placeholder 3"/>
          <p:cNvSpPr>
            <a:spLocks noGrp="1"/>
          </p:cNvSpPr>
          <p:nvPr>
            <p:ph type="sldNum" sz="quarter" idx="10"/>
          </p:nvPr>
        </p:nvSpPr>
        <p:spPr/>
        <p:txBody>
          <a:bodyPr/>
          <a:lstStyle/>
          <a:p>
            <a:pPr>
              <a:defRPr/>
            </a:pPr>
            <a:fld id="{07719E6D-5CEA-40C5-BE42-39FF4DFFAD32}" type="slidenum">
              <a:rPr lang="en-AU" smtClean="0"/>
              <a:pPr>
                <a:defRPr/>
              </a:pPr>
              <a:t>12</a:t>
            </a:fld>
            <a:endParaRPr lang="en-AU"/>
          </a:p>
        </p:txBody>
      </p:sp>
      <p:pic>
        <p:nvPicPr>
          <p:cNvPr id="5" name="Picture 6" descr="Balanced scales"/>
          <p:cNvPicPr>
            <a:picLocks noChangeAspect="1" noChangeArrowheads="1"/>
          </p:cNvPicPr>
          <p:nvPr/>
        </p:nvPicPr>
        <p:blipFill>
          <a:blip r:embed="rId3"/>
          <a:srcRect/>
          <a:stretch>
            <a:fillRect/>
          </a:stretch>
        </p:blipFill>
        <p:spPr bwMode="auto">
          <a:xfrm>
            <a:off x="6121400" y="1930401"/>
            <a:ext cx="2984501" cy="3852414"/>
          </a:xfrm>
          <a:prstGeom prst="rect">
            <a:avLst/>
          </a:prstGeom>
          <a:noFill/>
          <a:ln w="31750">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63600" y="533400"/>
            <a:ext cx="7620000" cy="838200"/>
          </a:xfrm>
          <a:effectLst/>
        </p:spPr>
        <p:txBody>
          <a:bodyPr/>
          <a:lstStyle/>
          <a:p>
            <a:pPr algn="ctr"/>
            <a:r>
              <a:rPr lang="en-US" sz="2400" dirty="0" smtClean="0">
                <a:solidFill>
                  <a:srgbClr val="FFFF00"/>
                </a:solidFill>
                <a:effectLst>
                  <a:outerShdw blurRad="38100" dist="38100" dir="2700000" algn="tl">
                    <a:srgbClr val="000000">
                      <a:alpha val="43137"/>
                    </a:srgbClr>
                  </a:outerShdw>
                </a:effectLst>
              </a:rPr>
              <a:t>Challenges to New Reforms</a:t>
            </a:r>
            <a:endParaRPr lang="en-US" sz="2400" dirty="0">
              <a:solidFill>
                <a:srgbClr val="FFFF00"/>
              </a:solidFill>
              <a:effectLst>
                <a:outerShdw blurRad="38100" dist="38100" dir="2700000" algn="tl">
                  <a:srgbClr val="000000">
                    <a:alpha val="43137"/>
                  </a:srgbClr>
                </a:outerShdw>
              </a:effectLst>
            </a:endParaRPr>
          </a:p>
        </p:txBody>
      </p:sp>
      <p:sp>
        <p:nvSpPr>
          <p:cNvPr id="59395" name="Rectangle 3"/>
          <p:cNvSpPr>
            <a:spLocks noGrp="1" noChangeArrowheads="1"/>
          </p:cNvSpPr>
          <p:nvPr>
            <p:ph type="body" idx="1"/>
          </p:nvPr>
        </p:nvSpPr>
        <p:spPr>
          <a:xfrm>
            <a:off x="622300" y="1536700"/>
            <a:ext cx="8521700" cy="4572000"/>
          </a:xfrm>
          <a:effectLst/>
        </p:spPr>
        <p:txBody>
          <a:bodyPr/>
          <a:lstStyle/>
          <a:p>
            <a:pPr>
              <a:spcBef>
                <a:spcPts val="600"/>
              </a:spcBef>
              <a:spcAft>
                <a:spcPts val="600"/>
              </a:spcAft>
              <a:buFont typeface="Wingdings" charset="2"/>
              <a:buChar char="q"/>
            </a:pPr>
            <a:endParaRPr lang="en-US" sz="2200" b="1" dirty="0" smtClean="0">
              <a:solidFill>
                <a:schemeClr val="accent2"/>
              </a:solidFill>
              <a:effectLst>
                <a:outerShdw blurRad="38100" dist="38100" dir="2700000" algn="tl">
                  <a:srgbClr val="000000">
                    <a:alpha val="43137"/>
                  </a:srgbClr>
                </a:outerShdw>
              </a:effectLst>
            </a:endParaRPr>
          </a:p>
          <a:p>
            <a:pPr>
              <a:spcBef>
                <a:spcPts val="600"/>
              </a:spcBef>
              <a:spcAft>
                <a:spcPts val="600"/>
              </a:spcAft>
              <a:buFont typeface="Wingdings" charset="2"/>
              <a:buChar char="q"/>
            </a:pPr>
            <a:r>
              <a:rPr lang="en-US" sz="2200" b="1" dirty="0" smtClean="0">
                <a:solidFill>
                  <a:schemeClr val="accent2"/>
                </a:solidFill>
                <a:effectLst>
                  <a:outerShdw blurRad="38100" dist="38100" dir="2700000" algn="tl">
                    <a:srgbClr val="000000">
                      <a:alpha val="43137"/>
                    </a:srgbClr>
                  </a:outerShdw>
                </a:effectLst>
              </a:rPr>
              <a:t>Diminishing </a:t>
            </a:r>
            <a:r>
              <a:rPr lang="en-US" sz="2200" b="1" dirty="0">
                <a:solidFill>
                  <a:schemeClr val="accent2"/>
                </a:solidFill>
                <a:effectLst>
                  <a:outerShdw blurRad="38100" dist="38100" dir="2700000" algn="tl">
                    <a:srgbClr val="000000">
                      <a:alpha val="43137"/>
                    </a:srgbClr>
                  </a:outerShdw>
                </a:effectLst>
              </a:rPr>
              <a:t>returns</a:t>
            </a:r>
            <a:r>
              <a:rPr lang="en-US" sz="2200" dirty="0">
                <a:effectLst>
                  <a:outerShdw blurRad="38100" dist="38100" dir="2700000" algn="tl">
                    <a:srgbClr val="000000">
                      <a:alpha val="43137"/>
                    </a:srgbClr>
                  </a:outerShdw>
                </a:effectLst>
              </a:rPr>
              <a:t> of</a:t>
            </a:r>
            <a:r>
              <a:rPr lang="en-US" sz="2200" dirty="0" smtClean="0">
                <a:effectLst>
                  <a:outerShdw blurRad="38100" dist="38100" dir="2700000" algn="tl">
                    <a:srgbClr val="000000">
                      <a:alpha val="43137"/>
                    </a:srgbClr>
                  </a:outerShdw>
                </a:effectLst>
              </a:rPr>
              <a:t> generic fixes (4 pillars)</a:t>
            </a:r>
            <a:endParaRPr lang="en-US" sz="2200" dirty="0" smtClean="0">
              <a:effectLst>
                <a:outerShdw blurRad="38100" dist="38100" dir="2700000" algn="tl">
                  <a:srgbClr val="000000">
                    <a:alpha val="43137"/>
                  </a:srgbClr>
                </a:outerShdw>
              </a:effectLst>
            </a:endParaRPr>
          </a:p>
          <a:p>
            <a:pPr>
              <a:spcBef>
                <a:spcPts val="600"/>
              </a:spcBef>
              <a:spcAft>
                <a:spcPts val="600"/>
              </a:spcAft>
              <a:buFont typeface="Wingdings" charset="2"/>
              <a:buChar char="q"/>
            </a:pPr>
            <a:r>
              <a:rPr lang="en-US" sz="2200" b="1" dirty="0" smtClean="0">
                <a:solidFill>
                  <a:schemeClr val="accent2"/>
                </a:solidFill>
                <a:effectLst>
                  <a:outerShdw blurRad="38100" dist="38100" dir="2700000" algn="tl">
                    <a:srgbClr val="000000">
                      <a:alpha val="43137"/>
                    </a:srgbClr>
                  </a:outerShdw>
                </a:effectLst>
              </a:rPr>
              <a:t>High </a:t>
            </a:r>
            <a:r>
              <a:rPr lang="en-US" sz="2200" b="1" dirty="0" smtClean="0">
                <a:solidFill>
                  <a:schemeClr val="accent2"/>
                </a:solidFill>
                <a:effectLst>
                  <a:outerShdw blurRad="38100" dist="38100" dir="2700000" algn="tl">
                    <a:srgbClr val="000000">
                      <a:alpha val="43137"/>
                    </a:srgbClr>
                  </a:outerShdw>
                </a:effectLst>
              </a:rPr>
              <a:t>value complex procurement </a:t>
            </a:r>
            <a:r>
              <a:rPr lang="en-US" sz="2200" dirty="0" smtClean="0">
                <a:effectLst>
                  <a:outerShdw blurRad="38100" dist="38100" dir="2700000" algn="tl">
                    <a:srgbClr val="000000">
                      <a:alpha val="43137"/>
                    </a:srgbClr>
                  </a:outerShdw>
                </a:effectLst>
              </a:rPr>
              <a:t>– major gains require transformation </a:t>
            </a:r>
            <a:r>
              <a:rPr lang="en-US" sz="2200" dirty="0">
                <a:effectLst>
                  <a:outerShdw blurRad="38100" dist="38100" dir="2700000" algn="tl">
                    <a:srgbClr val="000000">
                      <a:alpha val="43137"/>
                    </a:srgbClr>
                  </a:outerShdw>
                </a:effectLst>
              </a:rPr>
              <a:t>of </a:t>
            </a:r>
            <a:r>
              <a:rPr lang="en-US" sz="2200" dirty="0" smtClean="0">
                <a:effectLst>
                  <a:outerShdw blurRad="38100" dist="38100" dir="2700000" algn="tl">
                    <a:srgbClr val="000000">
                      <a:alpha val="43137"/>
                    </a:srgbClr>
                  </a:outerShdw>
                </a:effectLst>
              </a:rPr>
              <a:t>cultures and democracy itself</a:t>
            </a:r>
          </a:p>
          <a:p>
            <a:pPr lvl="1">
              <a:spcBef>
                <a:spcPts val="600"/>
              </a:spcBef>
              <a:spcAft>
                <a:spcPts val="600"/>
              </a:spcAft>
            </a:pPr>
            <a:r>
              <a:rPr lang="en-US" sz="2200" dirty="0">
                <a:effectLst>
                  <a:outerShdw blurRad="38100" dist="38100" dir="2700000" algn="tl">
                    <a:srgbClr val="000000">
                      <a:alpha val="43137"/>
                    </a:srgbClr>
                  </a:outerShdw>
                </a:effectLst>
              </a:rPr>
              <a:t>Politicians, policy makers, comptrollers</a:t>
            </a:r>
          </a:p>
          <a:p>
            <a:pPr lvl="1">
              <a:spcBef>
                <a:spcPts val="600"/>
              </a:spcBef>
              <a:spcAft>
                <a:spcPts val="600"/>
              </a:spcAft>
            </a:pPr>
            <a:r>
              <a:rPr lang="en-US" sz="2200" dirty="0">
                <a:effectLst>
                  <a:outerShdw blurRad="38100" dist="38100" dir="2700000" algn="tl">
                    <a:srgbClr val="000000">
                      <a:alpha val="43137"/>
                    </a:srgbClr>
                  </a:outerShdw>
                </a:effectLst>
              </a:rPr>
              <a:t>Private sector participants</a:t>
            </a:r>
          </a:p>
          <a:p>
            <a:pPr lvl="1">
              <a:spcBef>
                <a:spcPts val="600"/>
              </a:spcBef>
              <a:spcAft>
                <a:spcPts val="600"/>
              </a:spcAft>
            </a:pPr>
            <a:r>
              <a:rPr lang="en-US" sz="2200" dirty="0">
                <a:effectLst>
                  <a:outerShdw blurRad="38100" dist="38100" dir="2700000" algn="tl">
                    <a:srgbClr val="000000">
                      <a:alpha val="43137"/>
                    </a:srgbClr>
                  </a:outerShdw>
                </a:effectLst>
              </a:rPr>
              <a:t>Civil Society Groups – </a:t>
            </a:r>
            <a:r>
              <a:rPr lang="en-US" sz="2200" dirty="0" smtClean="0">
                <a:effectLst>
                  <a:outerShdw blurRad="38100" dist="38100" dir="2700000" algn="tl">
                    <a:srgbClr val="000000">
                      <a:alpha val="43137"/>
                    </a:srgbClr>
                  </a:outerShdw>
                </a:effectLst>
              </a:rPr>
              <a:t>Beneficiaries</a:t>
            </a:r>
          </a:p>
          <a:p>
            <a:pPr>
              <a:spcBef>
                <a:spcPts val="600"/>
              </a:spcBef>
              <a:spcAft>
                <a:spcPts val="600"/>
              </a:spcAft>
              <a:buNone/>
            </a:pPr>
            <a:endParaRPr lang="en-US" sz="2200" dirty="0" smtClean="0">
              <a:effectLst/>
            </a:endParaRPr>
          </a:p>
          <a:p>
            <a:pPr>
              <a:spcAft>
                <a:spcPts val="600"/>
              </a:spcAft>
            </a:pPr>
            <a:endParaRPr lang="en-US" sz="2600" dirty="0" smtClean="0">
              <a:effectLst/>
            </a:endParaRPr>
          </a:p>
          <a:p>
            <a:pPr>
              <a:lnSpc>
                <a:spcPct val="80000"/>
              </a:lnSpc>
            </a:pPr>
            <a:endParaRPr lang="en-US" sz="2600" b="1" dirty="0" smtClean="0">
              <a:solidFill>
                <a:schemeClr val="accent2"/>
              </a:solidFill>
              <a:effectLst/>
            </a:endParaRPr>
          </a:p>
          <a:p>
            <a:pPr>
              <a:lnSpc>
                <a:spcPct val="80000"/>
              </a:lnSpc>
            </a:pPr>
            <a:endParaRPr lang="en-US" sz="2600" dirty="0">
              <a:effectLst/>
            </a:endParaRPr>
          </a:p>
        </p:txBody>
      </p:sp>
      <p:sp>
        <p:nvSpPr>
          <p:cNvPr id="7" name="TextBox 6"/>
          <p:cNvSpPr txBox="1"/>
          <p:nvPr/>
        </p:nvSpPr>
        <p:spPr>
          <a:xfrm>
            <a:off x="7422246" y="3695700"/>
            <a:ext cx="1646980" cy="646331"/>
          </a:xfrm>
          <a:prstGeom prst="rect">
            <a:avLst/>
          </a:prstGeom>
          <a:noFill/>
        </p:spPr>
        <p:txBody>
          <a:bodyPr wrap="none" rtlCol="0">
            <a:spAutoFit/>
          </a:bodyPr>
          <a:lstStyle/>
          <a:p>
            <a:r>
              <a:rPr lang="en-US" sz="1800" b="1" dirty="0" smtClean="0">
                <a:solidFill>
                  <a:srgbClr val="FFFF00"/>
                </a:solidFill>
              </a:rPr>
              <a:t>The never-never </a:t>
            </a:r>
          </a:p>
          <a:p>
            <a:r>
              <a:rPr lang="en-US" sz="1800" b="1" dirty="0" smtClean="0">
                <a:solidFill>
                  <a:srgbClr val="FFFF00"/>
                </a:solidFill>
              </a:rPr>
              <a:t>plan</a:t>
            </a:r>
            <a:endParaRPr lang="en-US" sz="1800" b="1" dirty="0">
              <a:solidFill>
                <a:srgbClr val="FFFF00"/>
              </a:solidFill>
            </a:endParaRPr>
          </a:p>
        </p:txBody>
      </p:sp>
      <p:sp>
        <p:nvSpPr>
          <p:cNvPr id="10" name="Oval 9"/>
          <p:cNvSpPr/>
          <p:nvPr/>
        </p:nvSpPr>
        <p:spPr bwMode="auto">
          <a:xfrm>
            <a:off x="7264400" y="3683000"/>
            <a:ext cx="1879600" cy="622300"/>
          </a:xfrm>
          <a:prstGeom prst="ellipse">
            <a:avLst/>
          </a:prstGeom>
          <a:noFill/>
          <a:ln w="1905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0" i="0" u="none" strike="noStrike" cap="none" normalizeH="0" baseline="0" smtClean="0">
              <a:ln>
                <a:noFill/>
              </a:ln>
              <a:solidFill>
                <a:schemeClr val="bg2"/>
              </a:solidFill>
              <a:effectLst/>
              <a:latin typeface="Arial Narrow" pitchFamily="34" charset="0"/>
            </a:endParaRPr>
          </a:p>
        </p:txBody>
      </p:sp>
      <p:sp>
        <p:nvSpPr>
          <p:cNvPr id="11" name="TextBox 10"/>
          <p:cNvSpPr txBox="1"/>
          <p:nvPr/>
        </p:nvSpPr>
        <p:spPr>
          <a:xfrm>
            <a:off x="5863896" y="4508500"/>
            <a:ext cx="2416504" cy="646331"/>
          </a:xfrm>
          <a:prstGeom prst="rect">
            <a:avLst/>
          </a:prstGeom>
          <a:noFill/>
        </p:spPr>
        <p:txBody>
          <a:bodyPr wrap="square" rtlCol="0">
            <a:spAutoFit/>
          </a:bodyPr>
          <a:lstStyle/>
          <a:p>
            <a:r>
              <a:rPr lang="en-US" sz="1800" b="1" dirty="0" smtClean="0">
                <a:solidFill>
                  <a:srgbClr val="FFFF00"/>
                </a:solidFill>
              </a:rPr>
              <a:t>Forget system fixing </a:t>
            </a:r>
          </a:p>
          <a:p>
            <a:r>
              <a:rPr lang="en-US" sz="1800" b="1" dirty="0" smtClean="0">
                <a:solidFill>
                  <a:srgbClr val="FFFF00"/>
                </a:solidFill>
              </a:rPr>
              <a:t>– focus on individuals</a:t>
            </a:r>
            <a:endParaRPr lang="en-US" sz="1800" b="1" dirty="0">
              <a:solidFill>
                <a:srgbClr val="FFFF00"/>
              </a:solidFill>
            </a:endParaRPr>
          </a:p>
        </p:txBody>
      </p:sp>
      <p:sp>
        <p:nvSpPr>
          <p:cNvPr id="12" name="Oval 11"/>
          <p:cNvSpPr/>
          <p:nvPr/>
        </p:nvSpPr>
        <p:spPr bwMode="auto">
          <a:xfrm>
            <a:off x="5981700" y="4432300"/>
            <a:ext cx="2260600" cy="787400"/>
          </a:xfrm>
          <a:prstGeom prst="ellipse">
            <a:avLst/>
          </a:prstGeom>
          <a:noFill/>
          <a:ln w="1905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0" i="0" u="none" strike="noStrike" cap="none" normalizeH="0" baseline="0" smtClean="0">
              <a:ln>
                <a:noFill/>
              </a:ln>
              <a:solidFill>
                <a:schemeClr val="bg2"/>
              </a:solidFill>
              <a:effectLst/>
              <a:latin typeface="Arial Narrow" pitchFamily="34" charset="0"/>
            </a:endParaRPr>
          </a:p>
        </p:txBody>
      </p:sp>
      <p:cxnSp>
        <p:nvCxnSpPr>
          <p:cNvPr id="20" name="Curved Connector 19"/>
          <p:cNvCxnSpPr>
            <a:endCxn id="11" idx="3"/>
          </p:cNvCxnSpPr>
          <p:nvPr/>
        </p:nvCxnSpPr>
        <p:spPr bwMode="auto">
          <a:xfrm rot="5400000">
            <a:off x="8252167" y="4282733"/>
            <a:ext cx="577166" cy="520700"/>
          </a:xfrm>
          <a:prstGeom prst="curvedConnector2">
            <a:avLst/>
          </a:prstGeom>
          <a:solidFill>
            <a:schemeClr val="accent1"/>
          </a:solidFill>
          <a:ln w="57150" cap="flat" cmpd="sng" algn="ctr">
            <a:solidFill>
              <a:schemeClr val="accent2"/>
            </a:solidFill>
            <a:prstDash val="solid"/>
            <a:round/>
            <a:headEnd type="none" w="med" len="med"/>
            <a:tailEnd type="arrow" w="med" len="med"/>
          </a:ln>
          <a:effectLst/>
        </p:spPr>
      </p:cxnSp>
      <p:cxnSp>
        <p:nvCxnSpPr>
          <p:cNvPr id="28" name="Curved Connector 27"/>
          <p:cNvCxnSpPr>
            <a:endCxn id="10" idx="0"/>
          </p:cNvCxnSpPr>
          <p:nvPr/>
        </p:nvCxnSpPr>
        <p:spPr bwMode="auto">
          <a:xfrm>
            <a:off x="6946900" y="3060700"/>
            <a:ext cx="1257300" cy="622300"/>
          </a:xfrm>
          <a:prstGeom prst="curvedConnector2">
            <a:avLst/>
          </a:prstGeom>
          <a:solidFill>
            <a:schemeClr val="accent1"/>
          </a:solidFill>
          <a:ln w="50800" cap="flat" cmpd="sng" algn="ctr">
            <a:solidFill>
              <a:schemeClr val="accent2"/>
            </a:solidFill>
            <a:prstDash val="solid"/>
            <a:round/>
            <a:headEnd type="none" w="med" len="med"/>
            <a:tailEnd type="arrow"/>
          </a:ln>
          <a:effectLst/>
        </p:spPr>
      </p:cxnSp>
      <p:sp>
        <p:nvSpPr>
          <p:cNvPr id="32" name="TextBox 31"/>
          <p:cNvSpPr txBox="1"/>
          <p:nvPr/>
        </p:nvSpPr>
        <p:spPr>
          <a:xfrm>
            <a:off x="609600" y="5415171"/>
            <a:ext cx="8001000" cy="1138773"/>
          </a:xfrm>
          <a:prstGeom prst="rect">
            <a:avLst/>
          </a:prstGeom>
          <a:noFill/>
        </p:spPr>
        <p:txBody>
          <a:bodyPr wrap="square" rtlCol="0">
            <a:spAutoFit/>
          </a:bodyPr>
          <a:lstStyle/>
          <a:p>
            <a:pPr marL="342900" lvl="0" indent="-342900" algn="l">
              <a:spcBef>
                <a:spcPts val="600"/>
              </a:spcBef>
              <a:spcAft>
                <a:spcPts val="600"/>
              </a:spcAft>
              <a:buClr>
                <a:srgbClr val="FFFFFF"/>
              </a:buClr>
              <a:buSzPct val="70000"/>
              <a:buFont typeface="Wingdings" charset="2"/>
              <a:buChar char="q"/>
            </a:pPr>
            <a:r>
              <a:rPr lang="en-US" sz="2200" b="1" kern="0" dirty="0" smtClean="0">
                <a:solidFill>
                  <a:srgbClr val="FFFF66"/>
                </a:solidFill>
                <a:effectLst>
                  <a:outerShdw blurRad="38100" dist="38100" dir="2700000" algn="tl">
                    <a:srgbClr val="000000">
                      <a:alpha val="43137"/>
                    </a:srgbClr>
                  </a:outerShdw>
                </a:effectLst>
                <a:latin typeface="Arial"/>
              </a:rPr>
              <a:t>Customize</a:t>
            </a:r>
            <a:r>
              <a:rPr lang="en-US" sz="2200" kern="0" dirty="0" smtClean="0">
                <a:solidFill>
                  <a:srgbClr val="FFFFFF"/>
                </a:solidFill>
                <a:effectLst>
                  <a:outerShdw blurRad="38100" dist="38100" dir="2700000" algn="tl">
                    <a:srgbClr val="000000">
                      <a:alpha val="43137"/>
                    </a:srgbClr>
                  </a:outerShdw>
                </a:effectLst>
                <a:latin typeface="Arial"/>
              </a:rPr>
              <a:t> governance and performance around agencies, companies and individuals for complex procurement</a:t>
            </a:r>
          </a:p>
          <a:p>
            <a:endParaRPr lang="en-US" dirty="0"/>
          </a:p>
        </p:txBody>
      </p:sp>
      <p:cxnSp>
        <p:nvCxnSpPr>
          <p:cNvPr id="35" name="Curved Connector 34"/>
          <p:cNvCxnSpPr>
            <a:stCxn id="12" idx="4"/>
          </p:cNvCxnSpPr>
          <p:nvPr/>
        </p:nvCxnSpPr>
        <p:spPr bwMode="auto">
          <a:xfrm rot="5400000">
            <a:off x="5975351" y="4362451"/>
            <a:ext cx="279400" cy="1993898"/>
          </a:xfrm>
          <a:prstGeom prst="curvedConnector2">
            <a:avLst/>
          </a:prstGeom>
          <a:solidFill>
            <a:schemeClr val="accent1"/>
          </a:solidFill>
          <a:ln w="50800" cap="flat" cmpd="sng" algn="ctr">
            <a:solidFill>
              <a:schemeClr val="accent2"/>
            </a:solidFill>
            <a:prstDash val="solid"/>
            <a:round/>
            <a:headEnd type="none" w="med" len="med"/>
            <a:tailEnd type="arrow"/>
          </a:ln>
          <a:effectLst/>
        </p:spPr>
      </p:cxn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wipe(up)">
                                      <p:cBhvr>
                                        <p:cTn id="7" dur="500"/>
                                        <p:tgtEl>
                                          <p:spTgt spid="59395">
                                            <p:txEl>
                                              <p:pRg st="1" end="1"/>
                                            </p:txEl>
                                          </p:spTgt>
                                        </p:tgtEl>
                                      </p:cBhvr>
                                    </p:animEffec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animEffect transition="in" filter="wipe(up)">
                                      <p:cBhvr>
                                        <p:cTn id="11" dur="500"/>
                                        <p:tgtEl>
                                          <p:spTgt spid="59395">
                                            <p:txEl>
                                              <p:pRg st="2" end="2"/>
                                            </p:txEl>
                                          </p:spTgt>
                                        </p:tgtEl>
                                      </p:cBhvr>
                                    </p:animEffect>
                                  </p:childTnLst>
                                </p:cTn>
                              </p:par>
                            </p:childTnLst>
                          </p:cTn>
                        </p:par>
                        <p:par>
                          <p:cTn id="12" fill="hold">
                            <p:stCondLst>
                              <p:cond delay="1000"/>
                            </p:stCondLst>
                            <p:childTnLst>
                              <p:par>
                                <p:cTn id="13" presetID="22" presetClass="entr" presetSubtype="1" fill="hold" grpId="1" nodeType="after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animEffect transition="in" filter="wipe(up)">
                                      <p:cBhvr>
                                        <p:cTn id="15" dur="500"/>
                                        <p:tgtEl>
                                          <p:spTgt spid="59395">
                                            <p:txEl>
                                              <p:pRg st="3" end="3"/>
                                            </p:txEl>
                                          </p:spTgt>
                                        </p:tgtEl>
                                      </p:cBhvr>
                                    </p:animEffect>
                                  </p:childTnLst>
                                </p:cTn>
                              </p:par>
                            </p:childTnLst>
                          </p:cTn>
                        </p:par>
                        <p:par>
                          <p:cTn id="16" fill="hold">
                            <p:stCondLst>
                              <p:cond delay="1500"/>
                            </p:stCondLst>
                            <p:childTnLst>
                              <p:par>
                                <p:cTn id="17" presetID="22" presetClass="entr" presetSubtype="1" fill="hold" grpId="1" nodeType="after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animEffect transition="in" filter="wipe(up)">
                                      <p:cBhvr>
                                        <p:cTn id="19" dur="500"/>
                                        <p:tgtEl>
                                          <p:spTgt spid="59395">
                                            <p:txEl>
                                              <p:pRg st="4" end="4"/>
                                            </p:txEl>
                                          </p:spTgt>
                                        </p:tgtEl>
                                      </p:cBhvr>
                                    </p:animEffect>
                                  </p:childTnLst>
                                </p:cTn>
                              </p:par>
                            </p:childTnLst>
                          </p:cTn>
                        </p:par>
                        <p:par>
                          <p:cTn id="20" fill="hold">
                            <p:stCondLst>
                              <p:cond delay="2000"/>
                            </p:stCondLst>
                            <p:childTnLst>
                              <p:par>
                                <p:cTn id="21" presetID="22" presetClass="entr" presetSubtype="1" fill="hold" grpId="1" nodeType="afterEffect">
                                  <p:stCondLst>
                                    <p:cond delay="0"/>
                                  </p:stCondLst>
                                  <p:childTnLst>
                                    <p:set>
                                      <p:cBhvr>
                                        <p:cTn id="22" dur="1" fill="hold">
                                          <p:stCondLst>
                                            <p:cond delay="0"/>
                                          </p:stCondLst>
                                        </p:cTn>
                                        <p:tgtEl>
                                          <p:spTgt spid="59395">
                                            <p:txEl>
                                              <p:pRg st="5" end="5"/>
                                            </p:txEl>
                                          </p:spTgt>
                                        </p:tgtEl>
                                        <p:attrNameLst>
                                          <p:attrName>style.visibility</p:attrName>
                                        </p:attrNameLst>
                                      </p:cBhvr>
                                      <p:to>
                                        <p:strVal val="visible"/>
                                      </p:to>
                                    </p:set>
                                    <p:animEffect transition="in" filter="wipe(up)">
                                      <p:cBhvr>
                                        <p:cTn id="23" dur="500"/>
                                        <p:tgtEl>
                                          <p:spTgt spid="5939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500"/>
                            </p:stCondLst>
                            <p:childTnLst>
                              <p:par>
                                <p:cTn id="30" presetID="21"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par>
                          <p:cTn id="41" fill="hold">
                            <p:stCondLst>
                              <p:cond delay="500"/>
                            </p:stCondLst>
                            <p:childTnLst>
                              <p:par>
                                <p:cTn id="42" presetID="21" presetClass="entr" presetSubtype="1"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right)">
                                      <p:cBhvr>
                                        <p:cTn id="51" dur="500"/>
                                        <p:tgtEl>
                                          <p:spTgt spid="35"/>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1" build="p"/>
      <p:bldP spid="7" grpId="0"/>
      <p:bldP spid="10" grpId="0" animBg="1"/>
      <p:bldP spid="11" grpId="0"/>
      <p:bldP spid="12" grpId="0" animBg="1"/>
      <p:bldP spid="32"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74307" name="Rectangle 3"/>
          <p:cNvSpPr>
            <a:spLocks noGrp="1" noChangeArrowheads="1"/>
          </p:cNvSpPr>
          <p:nvPr>
            <p:ph type="title"/>
          </p:nvPr>
        </p:nvSpPr>
        <p:spPr>
          <a:xfrm>
            <a:off x="990600" y="419100"/>
            <a:ext cx="7620000" cy="838200"/>
          </a:xfrm>
          <a:effectLst/>
        </p:spPr>
        <p:txBody>
          <a:bodyPr/>
          <a:lstStyle/>
          <a:p>
            <a:pPr algn="ctr"/>
            <a:r>
              <a:rPr lang="en-AU" sz="2400" dirty="0" smtClean="0">
                <a:solidFill>
                  <a:srgbClr val="FFFF00"/>
                </a:solidFill>
                <a:effectLst>
                  <a:outerShdw blurRad="38100" dist="38100" dir="2700000" algn="tl">
                    <a:srgbClr val="000000">
                      <a:alpha val="43137"/>
                    </a:srgbClr>
                  </a:outerShdw>
                </a:effectLst>
              </a:rPr>
              <a:t>International lessons</a:t>
            </a:r>
            <a:endParaRPr lang="en-AU" sz="2400" dirty="0" smtClean="0">
              <a:solidFill>
                <a:srgbClr val="FFFF00"/>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bwMode="auto">
          <a:xfrm>
            <a:off x="355600" y="969962"/>
            <a:ext cx="8788400" cy="4414837"/>
          </a:xfrm>
          <a:prstGeom prst="rect">
            <a:avLst/>
          </a:prstGeom>
          <a:noFill/>
          <a:ln w="9525">
            <a:noFill/>
            <a:miter lim="800000"/>
            <a:headEnd/>
            <a:tailEnd/>
          </a:ln>
          <a:effectLst/>
        </p:spPr>
        <p:txBody>
          <a:bodyPr lIns="92075" tIns="46038" rIns="92075" bIns="46038"/>
          <a:lstStyle/>
          <a:p>
            <a:pPr marL="457200" indent="-457200" algn="l">
              <a:lnSpc>
                <a:spcPct val="80000"/>
              </a:lnSpc>
              <a:spcBef>
                <a:spcPct val="20000"/>
              </a:spcBef>
              <a:buClr>
                <a:schemeClr val="tx1"/>
              </a:buClr>
              <a:buSzPct val="70000"/>
              <a:buFont typeface="Wingdings" pitchFamily="52" charset="2"/>
              <a:buChar char="Ø"/>
              <a:defRPr/>
            </a:pPr>
            <a:endParaRPr lang="en-US" sz="2000" dirty="0" smtClean="0">
              <a:solidFill>
                <a:schemeClr val="tx1"/>
              </a:solidFill>
              <a:latin typeface="+mn-lt"/>
              <a:ea typeface="Times New Roman" pitchFamily="52" charset="0"/>
              <a:cs typeface="Times New Roman" pitchFamily="52" charset="0"/>
            </a:endParaRPr>
          </a:p>
          <a:p>
            <a:pPr marL="342900" indent="-342900" algn="l">
              <a:spcBef>
                <a:spcPts val="1200"/>
              </a:spcBef>
              <a:spcAft>
                <a:spcPts val="1200"/>
              </a:spcAft>
              <a:buClr>
                <a:schemeClr val="tx1"/>
              </a:buClr>
              <a:buSzPct val="70000"/>
              <a:buFont typeface="Wingdings" charset="2"/>
              <a:buChar char="q"/>
              <a:defRPr/>
            </a:pPr>
            <a:r>
              <a:rPr lang="en-US" sz="2200" b="1" dirty="0" smtClean="0">
                <a:solidFill>
                  <a:srgbClr val="FFFF00"/>
                </a:solidFill>
                <a:effectLst>
                  <a:outerShdw blurRad="38100" dist="38100" dir="2700000" algn="tl">
                    <a:srgbClr val="000000"/>
                  </a:outerShdw>
                </a:effectLst>
                <a:latin typeface="+mn-lt"/>
                <a:cs typeface="Calibri"/>
              </a:rPr>
              <a:t>Distinguish </a:t>
            </a:r>
            <a:r>
              <a:rPr lang="en-US" sz="2200" b="1" dirty="0" smtClean="0">
                <a:solidFill>
                  <a:srgbClr val="FFFF00"/>
                </a:solidFill>
                <a:effectLst>
                  <a:outerShdw blurRad="38100" dist="38100" dir="2700000" algn="tl">
                    <a:srgbClr val="000000"/>
                  </a:outerShdw>
                </a:effectLst>
                <a:latin typeface="+mn-lt"/>
                <a:cs typeface="Calibri"/>
              </a:rPr>
              <a:t>between complex </a:t>
            </a:r>
            <a:r>
              <a:rPr lang="en-US" sz="2200" b="1" dirty="0" err="1" smtClean="0">
                <a:solidFill>
                  <a:srgbClr val="FFFF00"/>
                </a:solidFill>
                <a:effectLst>
                  <a:outerShdw blurRad="38100" dist="38100" dir="2700000" algn="tl">
                    <a:srgbClr val="000000"/>
                  </a:outerShdw>
                </a:effectLst>
                <a:latin typeface="+mn-lt"/>
                <a:cs typeface="Calibri"/>
              </a:rPr>
              <a:t>vs</a:t>
            </a:r>
            <a:r>
              <a:rPr lang="en-US" sz="2200" b="1" dirty="0" smtClean="0">
                <a:solidFill>
                  <a:srgbClr val="FFFF00"/>
                </a:solidFill>
                <a:effectLst>
                  <a:outerShdw blurRad="38100" dist="38100" dir="2700000" algn="tl">
                    <a:srgbClr val="000000"/>
                  </a:outerShdw>
                </a:effectLst>
                <a:latin typeface="+mn-lt"/>
                <a:cs typeface="Calibri"/>
              </a:rPr>
              <a:t> simple procurement and understand the relevance of this to management and politics</a:t>
            </a:r>
          </a:p>
          <a:p>
            <a:pPr marL="342900" lvl="0" indent="-342900" algn="l">
              <a:spcBef>
                <a:spcPts val="1200"/>
              </a:spcBef>
              <a:spcAft>
                <a:spcPts val="1200"/>
              </a:spcAft>
              <a:buClr>
                <a:schemeClr val="tx1"/>
              </a:buClr>
              <a:buSzPct val="70000"/>
              <a:buFont typeface="Wingdings" charset="2"/>
              <a:buChar char="q"/>
              <a:defRPr/>
            </a:pPr>
            <a:r>
              <a:rPr lang="en-AU" sz="2200" b="1" dirty="0" smtClean="0">
                <a:solidFill>
                  <a:srgbClr val="FFFF00"/>
                </a:solidFill>
                <a:effectLst>
                  <a:outerShdw blurRad="38100" dist="38100" dir="2700000" algn="tl">
                    <a:srgbClr val="000000"/>
                  </a:outerShdw>
                </a:effectLst>
                <a:latin typeface="+mn-lt"/>
                <a:cs typeface="Calibri"/>
              </a:rPr>
              <a:t>Adopt a notion of ‘efficiency’ to include the concepts of outcomes rather than simply whether the processes themselves are efficient. </a:t>
            </a:r>
          </a:p>
          <a:p>
            <a:pPr marL="342900" lvl="0" indent="-342900" algn="l">
              <a:spcBef>
                <a:spcPts val="1200"/>
              </a:spcBef>
              <a:spcAft>
                <a:spcPts val="1200"/>
              </a:spcAft>
              <a:buClr>
                <a:schemeClr val="tx1"/>
              </a:buClr>
              <a:buSzPct val="70000"/>
              <a:buFont typeface="Wingdings" charset="2"/>
              <a:buChar char="q"/>
              <a:defRPr/>
            </a:pPr>
            <a:r>
              <a:rPr lang="en-AU" sz="2200" b="1" dirty="0" smtClean="0">
                <a:solidFill>
                  <a:srgbClr val="FFFF00"/>
                </a:solidFill>
                <a:effectLst>
                  <a:outerShdw blurRad="38100" dist="38100" dir="2700000" algn="tl">
                    <a:srgbClr val="000000"/>
                  </a:outerShdw>
                </a:effectLst>
                <a:latin typeface="+mn-lt"/>
                <a:cs typeface="Calibri"/>
              </a:rPr>
              <a:t>Focus on integrity and individuals rather than on institutions and law – simple procurement is about systems and institutions, complex procurement is about individuals </a:t>
            </a:r>
          </a:p>
          <a:p>
            <a:pPr marL="342900" lvl="0" indent="-342900" algn="l">
              <a:spcBef>
                <a:spcPts val="1200"/>
              </a:spcBef>
              <a:spcAft>
                <a:spcPts val="1200"/>
              </a:spcAft>
              <a:buClr>
                <a:schemeClr val="tx1"/>
              </a:buClr>
              <a:buSzPct val="70000"/>
              <a:buFont typeface="Wingdings" charset="2"/>
              <a:buChar char="q"/>
              <a:defRPr/>
            </a:pPr>
            <a:r>
              <a:rPr lang="en-AU" sz="2200" b="1" dirty="0" smtClean="0">
                <a:solidFill>
                  <a:srgbClr val="FFFF00"/>
                </a:solidFill>
                <a:effectLst>
                  <a:outerShdw blurRad="38100" dist="38100" dir="2700000" algn="tl">
                    <a:srgbClr val="000000"/>
                  </a:outerShdw>
                </a:effectLst>
                <a:latin typeface="+mn-lt"/>
                <a:cs typeface="Calibri"/>
              </a:rPr>
              <a:t>Refocus the law to provide accountability rather than control</a:t>
            </a:r>
          </a:p>
          <a:p>
            <a:pPr marL="457200" indent="-457200" algn="l">
              <a:lnSpc>
                <a:spcPct val="80000"/>
              </a:lnSpc>
              <a:spcBef>
                <a:spcPct val="20000"/>
              </a:spcBef>
              <a:buClr>
                <a:schemeClr val="tx1"/>
              </a:buClr>
              <a:buSzPct val="70000"/>
              <a:buFont typeface="Wingdings" pitchFamily="52" charset="2"/>
              <a:buChar char="Ø"/>
              <a:defRPr/>
            </a:pPr>
            <a:endParaRPr lang="en-US" sz="2000" dirty="0" smtClean="0">
              <a:solidFill>
                <a:schemeClr val="tx1"/>
              </a:solidFill>
              <a:latin typeface="+mn-lt"/>
              <a:ea typeface="Times New Roman" pitchFamily="52" charset="0"/>
              <a:cs typeface="Times New Roman" pitchFamily="52" charset="0"/>
            </a:endParaRPr>
          </a:p>
          <a:p>
            <a:pPr marL="457200" indent="-457200" algn="l">
              <a:lnSpc>
                <a:spcPct val="80000"/>
              </a:lnSpc>
              <a:spcBef>
                <a:spcPct val="20000"/>
              </a:spcBef>
              <a:buClr>
                <a:schemeClr val="tx1"/>
              </a:buClr>
              <a:buSzPct val="70000"/>
              <a:buFont typeface="Wingdings" pitchFamily="52" charset="2"/>
              <a:buChar char="Ø"/>
              <a:defRPr/>
            </a:pPr>
            <a:endParaRPr lang="en-AU" sz="2000" dirty="0" smtClean="0">
              <a:solidFill>
                <a:schemeClr val="tx1"/>
              </a:solidFill>
              <a:latin typeface="+mn-lt"/>
              <a:ea typeface="Times New Roman" pitchFamily="52" charset="0"/>
              <a:cs typeface="Times New Roman" pitchFamily="5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63600" y="317500"/>
            <a:ext cx="7620000" cy="838200"/>
          </a:xfrm>
          <a:effectLst/>
        </p:spPr>
        <p:txBody>
          <a:bodyPr/>
          <a:lstStyle/>
          <a:p>
            <a:pPr algn="ctr"/>
            <a:r>
              <a:rPr lang="en-US" sz="2400" dirty="0" smtClean="0">
                <a:solidFill>
                  <a:srgbClr val="FFFF00"/>
                </a:solidFill>
                <a:effectLst>
                  <a:outerShdw blurRad="38100" dist="38100" dir="2700000" algn="tl">
                    <a:srgbClr val="000000">
                      <a:alpha val="43137"/>
                    </a:srgbClr>
                  </a:outerShdw>
                </a:effectLst>
              </a:rPr>
              <a:t>Some Continuing Opportunities</a:t>
            </a:r>
            <a:endParaRPr lang="en-US" sz="2400" dirty="0">
              <a:solidFill>
                <a:srgbClr val="FFFF00"/>
              </a:solidFill>
              <a:effectLst>
                <a:outerShdw blurRad="38100" dist="38100" dir="2700000" algn="tl">
                  <a:srgbClr val="000000">
                    <a:alpha val="43137"/>
                  </a:srgbClr>
                </a:outerShdw>
              </a:effectLst>
            </a:endParaRPr>
          </a:p>
        </p:txBody>
      </p:sp>
      <p:sp>
        <p:nvSpPr>
          <p:cNvPr id="59395" name="Rectangle 3"/>
          <p:cNvSpPr>
            <a:spLocks noGrp="1" noChangeArrowheads="1"/>
          </p:cNvSpPr>
          <p:nvPr>
            <p:ph type="body" idx="1"/>
          </p:nvPr>
        </p:nvSpPr>
        <p:spPr>
          <a:xfrm>
            <a:off x="622300" y="1016000"/>
            <a:ext cx="8521700" cy="4572000"/>
          </a:xfrm>
          <a:effectLst/>
        </p:spPr>
        <p:txBody>
          <a:bodyPr/>
          <a:lstStyle/>
          <a:p>
            <a:pPr>
              <a:spcBef>
                <a:spcPts val="1200"/>
              </a:spcBef>
              <a:spcAft>
                <a:spcPts val="1200"/>
              </a:spcAft>
              <a:buFont typeface="Wingdings" charset="2"/>
              <a:buChar char="q"/>
            </a:pPr>
            <a:r>
              <a:rPr lang="en-AU" sz="2200" b="1" dirty="0" smtClean="0">
                <a:solidFill>
                  <a:srgbClr val="FFFF00"/>
                </a:solidFill>
                <a:effectLst>
                  <a:outerShdw blurRad="38100" dist="38100" dir="2700000" algn="tl">
                    <a:srgbClr val="000000">
                      <a:alpha val="43137"/>
                    </a:srgbClr>
                  </a:outerShdw>
                </a:effectLst>
                <a:cs typeface="Calibri"/>
              </a:rPr>
              <a:t>Tools are becoming more widespread: </a:t>
            </a:r>
            <a:r>
              <a:rPr lang="en-AU" sz="2200" b="1" dirty="0" err="1" smtClean="0">
                <a:solidFill>
                  <a:srgbClr val="FFFF00"/>
                </a:solidFill>
                <a:effectLst>
                  <a:outerShdw blurRad="38100" dist="38100" dir="2700000" algn="tl">
                    <a:srgbClr val="000000">
                      <a:alpha val="43137"/>
                    </a:srgbClr>
                  </a:outerShdw>
                </a:effectLst>
                <a:cs typeface="Calibri"/>
              </a:rPr>
              <a:t>PPPs</a:t>
            </a:r>
            <a:r>
              <a:rPr lang="en-AU" sz="2200" b="1" dirty="0" smtClean="0">
                <a:solidFill>
                  <a:srgbClr val="FFFF00"/>
                </a:solidFill>
                <a:effectLst>
                  <a:outerShdw blurRad="38100" dist="38100" dir="2700000" algn="tl">
                    <a:srgbClr val="000000">
                      <a:alpha val="43137"/>
                    </a:srgbClr>
                  </a:outerShdw>
                </a:effectLst>
                <a:cs typeface="Calibri"/>
              </a:rPr>
              <a:t>, </a:t>
            </a:r>
            <a:r>
              <a:rPr lang="en-AU" sz="2200" b="1" dirty="0" err="1" smtClean="0">
                <a:solidFill>
                  <a:srgbClr val="FFFF00"/>
                </a:solidFill>
                <a:effectLst>
                  <a:outerShdw blurRad="38100" dist="38100" dir="2700000" algn="tl">
                    <a:srgbClr val="000000">
                      <a:alpha val="43137"/>
                    </a:srgbClr>
                  </a:outerShdw>
                </a:effectLst>
                <a:cs typeface="Calibri"/>
              </a:rPr>
              <a:t>FAs</a:t>
            </a:r>
            <a:r>
              <a:rPr lang="en-AU" sz="2200" b="1" dirty="0" smtClean="0">
                <a:solidFill>
                  <a:srgbClr val="FFFF00"/>
                </a:solidFill>
                <a:effectLst>
                  <a:outerShdw blurRad="38100" dist="38100" dir="2700000" algn="tl">
                    <a:srgbClr val="000000">
                      <a:alpha val="43137"/>
                    </a:srgbClr>
                  </a:outerShdw>
                </a:effectLst>
                <a:cs typeface="Calibri"/>
              </a:rPr>
              <a:t>, </a:t>
            </a:r>
            <a:r>
              <a:rPr lang="en-AU" sz="2200" b="1" dirty="0" err="1" smtClean="0">
                <a:solidFill>
                  <a:srgbClr val="FFFF00"/>
                </a:solidFill>
                <a:effectLst>
                  <a:outerShdw blurRad="38100" dist="38100" dir="2700000" algn="tl">
                    <a:srgbClr val="000000">
                      <a:alpha val="43137"/>
                    </a:srgbClr>
                  </a:outerShdw>
                </a:effectLst>
                <a:cs typeface="Calibri"/>
              </a:rPr>
              <a:t>e</a:t>
            </a:r>
            <a:r>
              <a:rPr lang="en-AU" sz="2200" b="1" dirty="0" smtClean="0">
                <a:solidFill>
                  <a:srgbClr val="FFFF00"/>
                </a:solidFill>
                <a:effectLst>
                  <a:outerShdw blurRad="38100" dist="38100" dir="2700000" algn="tl">
                    <a:srgbClr val="000000">
                      <a:alpha val="43137"/>
                    </a:srgbClr>
                  </a:outerShdw>
                </a:effectLst>
                <a:cs typeface="Calibri"/>
              </a:rPr>
              <a:t>-procurement.  Also becoming harder for governments to hide poor practice (social media, etc) </a:t>
            </a:r>
            <a:endParaRPr lang="en-AU" sz="2000" dirty="0" smtClean="0">
              <a:ea typeface="Times New Roman" pitchFamily="52" charset="0"/>
              <a:cs typeface="Times New Roman" pitchFamily="52" charset="0"/>
            </a:endParaRPr>
          </a:p>
          <a:p>
            <a:pPr>
              <a:spcBef>
                <a:spcPts val="1200"/>
              </a:spcBef>
              <a:spcAft>
                <a:spcPts val="12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rPr>
              <a:t>Performance and risk-based dispute resolution (</a:t>
            </a:r>
            <a:r>
              <a:rPr lang="en-US" sz="2200" b="1" dirty="0" err="1" smtClean="0">
                <a:solidFill>
                  <a:srgbClr val="FFFF00"/>
                </a:solidFill>
                <a:effectLst>
                  <a:outerShdw blurRad="38100" dist="38100" dir="2700000" algn="tl">
                    <a:srgbClr val="000000">
                      <a:alpha val="43137"/>
                    </a:srgbClr>
                  </a:outerShdw>
                </a:effectLst>
              </a:rPr>
              <a:t>eg</a:t>
            </a:r>
            <a:r>
              <a:rPr lang="en-US" sz="2200" b="1" dirty="0" smtClean="0">
                <a:solidFill>
                  <a:srgbClr val="FFFF00"/>
                </a:solidFill>
                <a:effectLst>
                  <a:outerShdw blurRad="38100" dist="38100" dir="2700000" algn="tl">
                    <a:srgbClr val="000000">
                      <a:alpha val="43137"/>
                    </a:srgbClr>
                  </a:outerShdw>
                </a:effectLst>
              </a:rPr>
              <a:t> Kenya, Australia)</a:t>
            </a:r>
            <a:endParaRPr lang="en-US" sz="2200" dirty="0" smtClean="0">
              <a:solidFill>
                <a:srgbClr val="FFFF00"/>
              </a:solidFill>
              <a:effectLst>
                <a:outerShdw blurRad="38100" dist="38100" dir="2700000" algn="tl">
                  <a:srgbClr val="000000">
                    <a:alpha val="43137"/>
                  </a:srgbClr>
                </a:outerShdw>
              </a:effectLst>
            </a:endParaRPr>
          </a:p>
          <a:p>
            <a:pPr>
              <a:spcBef>
                <a:spcPts val="1200"/>
              </a:spcBef>
              <a:spcAft>
                <a:spcPts val="12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rPr>
              <a:t>E-Procurement to focus on information rather than just transactions (everywhere)</a:t>
            </a:r>
          </a:p>
          <a:p>
            <a:pPr>
              <a:spcBef>
                <a:spcPts val="1200"/>
              </a:spcBef>
              <a:spcAft>
                <a:spcPts val="12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rPr>
              <a:t>Mandate framework agreements (ignore centralization </a:t>
            </a:r>
            <a:r>
              <a:rPr lang="en-US" sz="2200" b="1" dirty="0" err="1" smtClean="0">
                <a:solidFill>
                  <a:srgbClr val="FFFF00"/>
                </a:solidFill>
                <a:effectLst>
                  <a:outerShdw blurRad="38100" dist="38100" dir="2700000" algn="tl">
                    <a:srgbClr val="000000">
                      <a:alpha val="43137"/>
                    </a:srgbClr>
                  </a:outerShdw>
                </a:effectLst>
              </a:rPr>
              <a:t>vs</a:t>
            </a:r>
            <a:r>
              <a:rPr lang="en-US" sz="2200" b="1" dirty="0" smtClean="0">
                <a:solidFill>
                  <a:srgbClr val="FFFF00"/>
                </a:solidFill>
                <a:effectLst>
                  <a:outerShdw blurRad="38100" dist="38100" dir="2700000" algn="tl">
                    <a:srgbClr val="000000">
                      <a:alpha val="43137"/>
                    </a:srgbClr>
                  </a:outerShdw>
                </a:effectLst>
              </a:rPr>
              <a:t> decentralization, agency rivalry)</a:t>
            </a:r>
          </a:p>
          <a:p>
            <a:pPr>
              <a:spcBef>
                <a:spcPts val="1200"/>
              </a:spcBef>
              <a:spcAft>
                <a:spcPts val="12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rPr>
              <a:t>Review contract design (</a:t>
            </a:r>
            <a:r>
              <a:rPr lang="en-US" sz="2200" b="1" dirty="0" err="1" smtClean="0">
                <a:solidFill>
                  <a:srgbClr val="FFFF00"/>
                </a:solidFill>
                <a:effectLst>
                  <a:outerShdw blurRad="38100" dist="38100" dir="2700000" algn="tl">
                    <a:srgbClr val="000000">
                      <a:alpha val="43137"/>
                    </a:srgbClr>
                  </a:outerShdw>
                </a:effectLst>
              </a:rPr>
              <a:t>eg</a:t>
            </a:r>
            <a:r>
              <a:rPr lang="en-US" sz="2200" b="1" dirty="0" smtClean="0">
                <a:solidFill>
                  <a:srgbClr val="FFFF00"/>
                </a:solidFill>
                <a:effectLst>
                  <a:outerShdw blurRad="38100" dist="38100" dir="2700000" algn="tl">
                    <a:srgbClr val="000000">
                      <a:alpha val="43137"/>
                    </a:srgbClr>
                  </a:outerShdw>
                </a:effectLst>
              </a:rPr>
              <a:t> Zimbabwe)</a:t>
            </a:r>
            <a:endParaRPr lang="en-US" sz="2200" dirty="0" smtClean="0">
              <a:solidFill>
                <a:srgbClr val="FFFF00"/>
              </a:solidFill>
              <a:effectLst>
                <a:outerShdw blurRad="38100" dist="38100" dir="2700000" algn="tl">
                  <a:srgbClr val="000000">
                    <a:alpha val="43137"/>
                  </a:srgbClr>
                </a:outerShdw>
              </a:effectLst>
            </a:endParaRPr>
          </a:p>
          <a:p>
            <a:pPr>
              <a:spcBef>
                <a:spcPts val="1200"/>
              </a:spcBef>
              <a:spcAft>
                <a:spcPts val="12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rPr>
              <a:t>Public performance standards for individuals and agencies (new frontier)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animEffect transition="in" filter="wipe(up)">
                                      <p:cBhvr>
                                        <p:cTn id="23" dur="500"/>
                                        <p:tgtEl>
                                          <p:spTgt spid="59395">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Effect transition="in" filter="wipe(up)">
                                      <p:cBhvr>
                                        <p:cTn id="27"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p:cNvSpPr>
          <p:nvPr/>
        </p:nvSpPr>
        <p:spPr bwMode="auto">
          <a:xfrm>
            <a:off x="-500062" y="2959100"/>
            <a:ext cx="5410193" cy="533400"/>
          </a:xfrm>
          <a:prstGeom prst="rect">
            <a:avLst/>
          </a:prstGeom>
          <a:noFill/>
          <a:ln w="9525">
            <a:noFill/>
            <a:miter lim="800000"/>
            <a:headEnd/>
            <a:tailEnd/>
          </a:ln>
        </p:spPr>
        <p:txBody>
          <a:bodyPr anchor="ctr">
            <a:prstTxWarp prst="textNoShape">
              <a:avLst/>
            </a:prstTxWarp>
          </a:bodyPr>
          <a:lstStyle/>
          <a:p>
            <a:pPr>
              <a:defRPr/>
            </a:pPr>
            <a:r>
              <a:rPr lang="en-US" sz="3600" dirty="0" smtClean="0">
                <a:solidFill>
                  <a:srgbClr val="FFFF00"/>
                </a:solidFill>
                <a:effectLst>
                  <a:outerShdw blurRad="38100" dist="38100" dir="2700000" algn="tl">
                    <a:srgbClr val="000000">
                      <a:alpha val="43137"/>
                    </a:srgbClr>
                  </a:outerShdw>
                </a:effectLst>
                <a:latin typeface="+mj-lt"/>
                <a:ea typeface="ＭＳ Ｐゴシック" pitchFamily="-111" charset="-128"/>
                <a:cs typeface="ＭＳ Ｐゴシック" pitchFamily="-111" charset="-128"/>
              </a:rPr>
              <a:t>Gracias</a:t>
            </a:r>
          </a:p>
        </p:txBody>
      </p:sp>
      <p:sp>
        <p:nvSpPr>
          <p:cNvPr id="59394" name="Rectangle 2"/>
          <p:cNvSpPr>
            <a:spLocks noGrp="1" noChangeArrowheads="1"/>
          </p:cNvSpPr>
          <p:nvPr>
            <p:ph type="title"/>
          </p:nvPr>
        </p:nvSpPr>
        <p:spPr>
          <a:xfrm>
            <a:off x="863600" y="317500"/>
            <a:ext cx="7620000" cy="838200"/>
          </a:xfrm>
          <a:effectLst/>
        </p:spPr>
        <p:txBody>
          <a:bodyPr/>
          <a:lstStyle/>
          <a:p>
            <a:pPr algn="ctr"/>
            <a:r>
              <a:rPr lang="en-US" sz="2400" dirty="0" smtClean="0">
                <a:solidFill>
                  <a:srgbClr val="FFFF00"/>
                </a:solidFill>
                <a:effectLst>
                  <a:outerShdw blurRad="38100" dist="38100" dir="2700000" algn="tl">
                    <a:srgbClr val="000000">
                      <a:alpha val="43137"/>
                    </a:srgbClr>
                  </a:outerShdw>
                </a:effectLst>
              </a:rPr>
              <a:t>Not All Dismal</a:t>
            </a:r>
            <a:endParaRPr lang="en-US" sz="2400" dirty="0">
              <a:solidFill>
                <a:srgbClr val="FFFF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203200" y="1352549"/>
            <a:ext cx="8813800" cy="5109025"/>
          </a:xfrm>
          <a:prstGeom prst="rect">
            <a:avLst/>
          </a:prstGeom>
          <a:ln w="76200" cap="flat" cmpd="sng" algn="ctr">
            <a:solidFill>
              <a:schemeClr val="bg2"/>
            </a:solidFill>
            <a:prstDash val="solid"/>
            <a:round/>
            <a:headEnd type="none" w="med" len="med"/>
            <a:tailEnd type="none" w="med" len="me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1000" fill="hold"/>
                                        <p:tgtEl>
                                          <p:spTgt spid="5"/>
                                        </p:tgtEl>
                                      </p:cBhvr>
                                      <p:by x="50000" y="50000"/>
                                    </p:animScale>
                                  </p:childTnLst>
                                </p:cTn>
                              </p:par>
                              <p:par>
                                <p:cTn id="7" presetID="0" presetClass="path" presetSubtype="0" accel="50000" decel="50000" fill="hold" nodeType="withEffect">
                                  <p:stCondLst>
                                    <p:cond delay="0"/>
                                  </p:stCondLst>
                                  <p:childTnLst>
                                    <p:animMotion origin="layout" path="M 3.33333E-6 -2.59259E-6 L 0.23472 -0.12592 " pathEditMode="relative" rAng="0" ptsTypes="AA">
                                      <p:cBhvr>
                                        <p:cTn id="8" dur="1000" fill="hold"/>
                                        <p:tgtEl>
                                          <p:spTgt spid="5"/>
                                        </p:tgtEl>
                                        <p:attrNameLst>
                                          <p:attrName>ppt_x</p:attrName>
                                          <p:attrName>ppt_y</p:attrName>
                                        </p:attrNameLst>
                                      </p:cBhvr>
                                      <p:rCtr x="117" y="-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7719E6D-5CEA-40C5-BE42-39FF4DFFAD32}" type="slidenum">
              <a:rPr lang="en-AU" smtClean="0"/>
              <a:pPr>
                <a:defRPr/>
              </a:pPr>
              <a:t>17</a:t>
            </a:fld>
            <a:endParaRPr lang="en-AU"/>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94324" y="738329"/>
            <a:ext cx="8596052" cy="415498"/>
          </a:xfrm>
          <a:prstGeom prst="rect">
            <a:avLst/>
          </a:prstGeom>
          <a:noFill/>
        </p:spPr>
        <p:txBody>
          <a:bodyPr wrap="square" rtlCol="0">
            <a:spAutoFit/>
          </a:bodyPr>
          <a:lstStyle/>
          <a:p>
            <a:pPr defTabSz="457200" eaLnBrk="1" fontAlgn="auto" hangingPunct="1">
              <a:lnSpc>
                <a:spcPct val="85000"/>
              </a:lnSpc>
              <a:spcAft>
                <a:spcPts val="0"/>
              </a:spcAft>
              <a:defRPr/>
            </a:pPr>
            <a:r>
              <a:rPr kumimoji="0" lang="en-US" sz="2400" dirty="0" smtClean="0">
                <a:solidFill>
                  <a:srgbClr val="FFFF00"/>
                </a:solidFill>
                <a:effectLst>
                  <a:outerShdw blurRad="38100" dist="38100" dir="2700000" algn="tl">
                    <a:srgbClr val="000000"/>
                  </a:outerShdw>
                </a:effectLst>
                <a:latin typeface="+mj-lt"/>
                <a:ea typeface="+mj-ea"/>
                <a:cs typeface="Calibri"/>
              </a:rPr>
              <a:t>The Dismal Science</a:t>
            </a:r>
          </a:p>
        </p:txBody>
      </p:sp>
      <p:sp>
        <p:nvSpPr>
          <p:cNvPr id="3" name="TextBox 2"/>
          <p:cNvSpPr txBox="1"/>
          <p:nvPr/>
        </p:nvSpPr>
        <p:spPr>
          <a:xfrm>
            <a:off x="241300" y="1600200"/>
            <a:ext cx="4127500" cy="3980577"/>
          </a:xfrm>
          <a:prstGeom prst="rect">
            <a:avLst/>
          </a:prstGeom>
          <a:noFill/>
        </p:spPr>
        <p:txBody>
          <a:bodyPr wrap="square" rtlCol="0">
            <a:spAutoFit/>
          </a:bodyPr>
          <a:lstStyle/>
          <a:p>
            <a:pPr marL="342900" indent="-342900" algn="l" eaLnBrk="0" fontAlgn="base" hangingPunct="0">
              <a:spcBef>
                <a:spcPts val="1128"/>
              </a:spcBef>
              <a:spcAft>
                <a:spcPts val="1200"/>
              </a:spcAft>
              <a:buClr>
                <a:schemeClr val="tx1"/>
              </a:buClr>
              <a:buSzPct val="70000"/>
            </a:pPr>
            <a:r>
              <a:rPr kumimoji="1" lang="en-US" sz="2200" b="1" dirty="0" smtClean="0">
                <a:solidFill>
                  <a:srgbClr val="FFFF00"/>
                </a:solidFill>
                <a:effectLst>
                  <a:outerShdw blurRad="38100" dist="38100" dir="2700000" algn="tl">
                    <a:srgbClr val="000000"/>
                  </a:outerShdw>
                </a:effectLst>
                <a:latin typeface="+mn-lt"/>
                <a:ea typeface="ＭＳ Ｐゴシック" charset="-128"/>
                <a:cs typeface="Calibri"/>
              </a:rPr>
              <a:t>Economics or Procurement? </a:t>
            </a:r>
          </a:p>
          <a:p>
            <a:pPr marL="342900" indent="-342900" algn="l" eaLnBrk="0" fontAlgn="base" hangingPunct="0">
              <a:spcBef>
                <a:spcPts val="1128"/>
              </a:spcBef>
              <a:spcAft>
                <a:spcPts val="1200"/>
              </a:spcAft>
              <a:buClr>
                <a:schemeClr val="tx1"/>
              </a:buClr>
              <a:buSzPct val="70000"/>
              <a:buFont typeface="Wingdings" charset="2"/>
              <a:buChar char="q"/>
            </a:pPr>
            <a:r>
              <a:rPr kumimoji="1" lang="en-US" sz="2200" b="1" dirty="0" smtClean="0">
                <a:solidFill>
                  <a:srgbClr val="FFFF00"/>
                </a:solidFill>
                <a:effectLst>
                  <a:outerShdw blurRad="38100" dist="38100" dir="2700000" algn="tl">
                    <a:srgbClr val="000000"/>
                  </a:outerShdw>
                </a:effectLst>
                <a:latin typeface="+mn-lt"/>
                <a:ea typeface="ＭＳ Ｐゴシック" charset="-128"/>
                <a:cs typeface="Calibri"/>
              </a:rPr>
              <a:t>Both are based as much on myth as </a:t>
            </a:r>
            <a:r>
              <a:rPr kumimoji="1" lang="en-US" sz="2200" b="1" dirty="0" smtClean="0">
                <a:solidFill>
                  <a:srgbClr val="FFFF00"/>
                </a:solidFill>
                <a:effectLst>
                  <a:outerShdw blurRad="38100" dist="38100" dir="2700000" algn="tl">
                    <a:srgbClr val="000000"/>
                  </a:outerShdw>
                </a:effectLst>
                <a:latin typeface="+mn-lt"/>
                <a:ea typeface="ＭＳ Ｐゴシック" charset="-128"/>
                <a:cs typeface="Calibri"/>
              </a:rPr>
              <a:t>reality</a:t>
            </a:r>
          </a:p>
          <a:p>
            <a:pPr marL="342900" indent="-342900" algn="l" eaLnBrk="0" fontAlgn="base" hangingPunct="0">
              <a:spcBef>
                <a:spcPts val="1128"/>
              </a:spcBef>
              <a:spcAft>
                <a:spcPts val="1200"/>
              </a:spcAft>
              <a:buClr>
                <a:schemeClr val="tx1"/>
              </a:buClr>
              <a:buSzPct val="70000"/>
              <a:buFont typeface="Wingdings" charset="2"/>
              <a:buChar char="q"/>
            </a:pPr>
            <a:r>
              <a:rPr lang="en-US" sz="2200" b="1" dirty="0" smtClean="0">
                <a:solidFill>
                  <a:srgbClr val="FFFF00"/>
                </a:solidFill>
                <a:effectLst>
                  <a:outerShdw blurRad="38100" dist="38100" dir="2700000" algn="tl">
                    <a:srgbClr val="000000"/>
                  </a:outerShdw>
                </a:effectLst>
                <a:latin typeface="+mn-lt"/>
                <a:ea typeface="ＭＳ Ｐゴシック" charset="-128"/>
                <a:cs typeface="Calibri"/>
              </a:rPr>
              <a:t>Both are concerned with social welfare</a:t>
            </a:r>
            <a:endParaRPr kumimoji="1" lang="en-US" sz="2200" b="1" dirty="0" smtClean="0">
              <a:solidFill>
                <a:srgbClr val="FFFF00"/>
              </a:solidFill>
              <a:effectLst>
                <a:outerShdw blurRad="38100" dist="38100" dir="2700000" algn="tl">
                  <a:srgbClr val="000000"/>
                </a:outerShdw>
              </a:effectLst>
              <a:latin typeface="+mn-lt"/>
              <a:ea typeface="ＭＳ Ｐゴシック" charset="-128"/>
              <a:cs typeface="Calibri"/>
            </a:endParaRPr>
          </a:p>
          <a:p>
            <a:pPr marL="342900" indent="-342900" algn="l" eaLnBrk="0" fontAlgn="base" hangingPunct="0">
              <a:spcBef>
                <a:spcPts val="1128"/>
              </a:spcBef>
              <a:spcAft>
                <a:spcPts val="1200"/>
              </a:spcAft>
              <a:buClr>
                <a:schemeClr val="tx1"/>
              </a:buClr>
              <a:buSzPct val="70000"/>
              <a:buFont typeface="Wingdings" charset="2"/>
              <a:buChar char="q"/>
            </a:pPr>
            <a:r>
              <a:rPr lang="en-US" sz="2200" b="1" dirty="0" smtClean="0">
                <a:solidFill>
                  <a:srgbClr val="FFFF00"/>
                </a:solidFill>
                <a:effectLst>
                  <a:outerShdw blurRad="38100" dist="38100" dir="2700000" algn="tl">
                    <a:srgbClr val="000000"/>
                  </a:outerShdw>
                </a:effectLst>
                <a:latin typeface="+mn-lt"/>
                <a:ea typeface="ＭＳ Ｐゴシック" charset="-128"/>
                <a:cs typeface="Calibri"/>
              </a:rPr>
              <a:t>Both are concerned with value and waste, and </a:t>
            </a:r>
          </a:p>
          <a:p>
            <a:pPr marL="342900" indent="-342900" algn="l" eaLnBrk="0" fontAlgn="base" hangingPunct="0">
              <a:spcBef>
                <a:spcPts val="1128"/>
              </a:spcBef>
              <a:spcAft>
                <a:spcPts val="1200"/>
              </a:spcAft>
              <a:buClr>
                <a:schemeClr val="tx1"/>
              </a:buClr>
              <a:buSzPct val="70000"/>
              <a:buFont typeface="Wingdings" charset="2"/>
              <a:buChar char="q"/>
            </a:pPr>
            <a:r>
              <a:rPr kumimoji="1" lang="en-US" sz="2200" b="1" dirty="0" smtClean="0">
                <a:solidFill>
                  <a:srgbClr val="FFFF00"/>
                </a:solidFill>
                <a:effectLst>
                  <a:outerShdw blurRad="38100" dist="38100" dir="2700000" algn="tl">
                    <a:srgbClr val="000000"/>
                  </a:outerShdw>
                </a:effectLst>
                <a:latin typeface="+mn-lt"/>
                <a:ea typeface="ＭＳ Ｐゴシック" charset="-128"/>
                <a:cs typeface="Calibri"/>
              </a:rPr>
              <a:t>Both deal with </a:t>
            </a:r>
            <a:r>
              <a:rPr kumimoji="1" lang="en-US" sz="2200" b="1" dirty="0" smtClean="0">
                <a:solidFill>
                  <a:srgbClr val="FFFF00"/>
                </a:solidFill>
                <a:effectLst>
                  <a:outerShdw blurRad="38100" dist="38100" dir="2700000" algn="tl">
                    <a:srgbClr val="000000"/>
                  </a:outerShdw>
                </a:effectLst>
                <a:latin typeface="+mn-lt"/>
                <a:ea typeface="ＭＳ Ｐゴシック" charset="-128"/>
                <a:cs typeface="Calibri"/>
              </a:rPr>
              <a:t>politics</a:t>
            </a:r>
            <a:endParaRPr kumimoji="1" lang="en-US" sz="2200" b="1" dirty="0" smtClean="0">
              <a:solidFill>
                <a:srgbClr val="FFFF00"/>
              </a:solidFill>
              <a:effectLst>
                <a:outerShdw blurRad="38100" dist="38100" dir="2700000" algn="tl">
                  <a:srgbClr val="000000"/>
                </a:outerShdw>
              </a:effectLst>
              <a:latin typeface="+mn-lt"/>
              <a:ea typeface="ＭＳ Ｐゴシック" charset="-128"/>
              <a:cs typeface="Calibri"/>
            </a:endParaRPr>
          </a:p>
        </p:txBody>
      </p:sp>
      <p:pic>
        <p:nvPicPr>
          <p:cNvPr id="9" name="Picture 8"/>
          <p:cNvPicPr>
            <a:picLocks noChangeAspect="1"/>
          </p:cNvPicPr>
          <p:nvPr/>
        </p:nvPicPr>
        <p:blipFill>
          <a:blip r:embed="rId3"/>
          <a:stretch>
            <a:fillRect/>
          </a:stretch>
        </p:blipFill>
        <p:spPr>
          <a:xfrm>
            <a:off x="177800" y="1238249"/>
            <a:ext cx="8813800" cy="5109025"/>
          </a:xfrm>
          <a:prstGeom prst="rect">
            <a:avLst/>
          </a:prstGeom>
          <a:ln w="76200" cap="flat" cmpd="sng" algn="ctr">
            <a:solidFill>
              <a:schemeClr val="bg2"/>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1000" fill="hold"/>
                                        <p:tgtEl>
                                          <p:spTgt spid="9"/>
                                        </p:tgtEl>
                                      </p:cBhvr>
                                      <p:by x="50000" y="50000"/>
                                    </p:animScale>
                                  </p:childTnLst>
                                </p:cTn>
                              </p:par>
                              <p:par>
                                <p:cTn id="7" presetID="0" presetClass="path" presetSubtype="0" accel="50000" decel="50000" fill="hold" nodeType="withEffect">
                                  <p:stCondLst>
                                    <p:cond delay="0"/>
                                  </p:stCondLst>
                                  <p:childTnLst>
                                    <p:animMotion origin="layout" path="M -4.44444E-6 -2.96296E-6 L 0.23473 -0.04444 " pathEditMode="relative" rAng="0" ptsTypes="AA">
                                      <p:cBhvr>
                                        <p:cTn id="8" dur="1000" fill="hold"/>
                                        <p:tgtEl>
                                          <p:spTgt spid="9"/>
                                        </p:tgtEl>
                                        <p:attrNameLst>
                                          <p:attrName>ppt_x</p:attrName>
                                          <p:attrName>ppt_y</p:attrName>
                                        </p:attrNameLst>
                                      </p:cBhvr>
                                      <p:rCtr x="117" y="-22"/>
                                    </p:animMotion>
                                  </p:childTnLst>
                                </p:cTn>
                              </p:par>
                            </p:childTnLst>
                          </p:cTn>
                        </p:par>
                        <p:par>
                          <p:cTn id="9" fill="hold">
                            <p:stCondLst>
                              <p:cond delay="1000"/>
                            </p:stCondLst>
                            <p:childTnLst>
                              <p:par>
                                <p:cTn id="10" presetID="22" presetClass="entr" presetSubtype="1" fill="hold" grpId="1"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bwMode="auto">
          <a:xfrm>
            <a:off x="381000" y="1612900"/>
            <a:ext cx="5943600" cy="4419600"/>
          </a:xfrm>
          <a:noFill/>
          <a:ln>
            <a:miter lim="800000"/>
            <a:headEnd/>
            <a:tailEnd/>
          </a:ln>
          <a:effectLst/>
        </p:spPr>
        <p:txBody>
          <a:bodyPr wrap="square" lIns="91440" tIns="45720" rIns="91440" bIns="45720" numCol="1" anchor="t" anchorCtr="0" compatLnSpc="1">
            <a:prstTxWarp prst="textNoShape">
              <a:avLst/>
            </a:prstTxWarp>
          </a:bodyPr>
          <a:lstStyle/>
          <a:p>
            <a:pPr marL="457200" indent="-457200"/>
            <a:endParaRPr lang="en-AU" sz="2000" b="1" dirty="0" smtClean="0">
              <a:solidFill>
                <a:srgbClr val="FFFF00"/>
              </a:solidFill>
              <a:effectLst/>
              <a:ea typeface="Times New Roman" pitchFamily="58" charset="0"/>
              <a:cs typeface="Times New Roman" pitchFamily="58" charset="0"/>
            </a:endParaRPr>
          </a:p>
          <a:p>
            <a:pPr marL="457200" indent="-457200">
              <a:spcBef>
                <a:spcPts val="600"/>
              </a:spcBef>
              <a:spcAft>
                <a:spcPts val="600"/>
              </a:spcAft>
              <a:buClr>
                <a:srgbClr val="FFFF00"/>
              </a:buClr>
              <a:buSzTx/>
              <a:buFontTx/>
              <a:buChar char="•"/>
            </a:pPr>
            <a:r>
              <a:rPr lang="en-AU"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Government procurement is 15%-20% GDP (OECD)</a:t>
            </a:r>
          </a:p>
          <a:p>
            <a:pPr marL="457200" indent="-457200">
              <a:spcBef>
                <a:spcPts val="600"/>
              </a:spcBef>
              <a:spcAft>
                <a:spcPts val="600"/>
              </a:spcAft>
              <a:buClr>
                <a:srgbClr val="FFFF00"/>
              </a:buClr>
              <a:buSzTx/>
              <a:buFontTx/>
              <a:buChar char="•"/>
            </a:pPr>
            <a:r>
              <a:rPr kumimoji="0" lang="en-AU"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Procurement account for 70% of budget (OECD)</a:t>
            </a:r>
          </a:p>
          <a:p>
            <a:pPr marL="457200" indent="-457200">
              <a:spcBef>
                <a:spcPts val="600"/>
              </a:spcBef>
              <a:spcAft>
                <a:spcPts val="600"/>
              </a:spcAft>
              <a:buClr>
                <a:srgbClr val="FFFF00"/>
              </a:buClr>
              <a:buSzTx/>
              <a:buFontTx/>
              <a:buChar char="•"/>
            </a:pPr>
            <a:r>
              <a:rPr kumimoji="0" lang="en-US"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Poor procurement can result in</a:t>
            </a:r>
            <a:r>
              <a:rPr kumimoji="0" lang="en-US"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 a country moving backwards (</a:t>
            </a:r>
            <a:r>
              <a:rPr kumimoji="0" lang="en-US"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IMF)</a:t>
            </a:r>
            <a:r>
              <a:rPr kumimoji="0" lang="en-AU"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 </a:t>
            </a:r>
            <a:endParaRPr kumimoji="0" lang="en-AU"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endParaRPr>
          </a:p>
          <a:p>
            <a:pPr marL="457200" indent="-457200">
              <a:spcBef>
                <a:spcPts val="600"/>
              </a:spcBef>
              <a:spcAft>
                <a:spcPts val="600"/>
              </a:spcAft>
              <a:buClr>
                <a:srgbClr val="FFFF00"/>
              </a:buClr>
              <a:buSzTx/>
              <a:buFontTx/>
              <a:buChar char="•"/>
            </a:pPr>
            <a:r>
              <a:rPr kumimoji="0" lang="en-US"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Procurement l</a:t>
            </a:r>
            <a:r>
              <a:rPr kumimoji="0" lang="en-US"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inks </a:t>
            </a:r>
            <a:r>
              <a:rPr kumimoji="0" lang="en-US" sz="2000" b="1" dirty="0" smtClean="0">
                <a:solidFill>
                  <a:srgbClr val="FFFF00"/>
                </a:solidFill>
                <a:effectLst>
                  <a:outerShdw blurRad="38100" dist="38100" dir="2700000" algn="tl">
                    <a:srgbClr val="000000">
                      <a:alpha val="43137"/>
                    </a:srgbClr>
                  </a:outerShdw>
                </a:effectLst>
                <a:ea typeface="Times New Roman" pitchFamily="58" charset="0"/>
                <a:cs typeface="Times New Roman" pitchFamily="58" charset="0"/>
              </a:rPr>
              <a:t>the public financial system with societal goals (World Bank)</a:t>
            </a:r>
          </a:p>
          <a:p>
            <a:pPr marL="457200" indent="-457200">
              <a:spcBef>
                <a:spcPts val="600"/>
              </a:spcBef>
              <a:spcAft>
                <a:spcPts val="600"/>
              </a:spcAft>
              <a:buClr>
                <a:srgbClr val="FFFF00"/>
              </a:buClr>
              <a:buSzTx/>
              <a:buFontTx/>
              <a:buChar char="•"/>
            </a:pPr>
            <a:endParaRPr kumimoji="0" lang="en-AU" sz="2000" b="1" dirty="0" smtClean="0">
              <a:solidFill>
                <a:srgbClr val="FFFF00"/>
              </a:solidFill>
              <a:effectLst/>
              <a:ea typeface="Times New Roman" pitchFamily="58" charset="0"/>
              <a:cs typeface="Times New Roman" pitchFamily="58" charset="0"/>
            </a:endParaRPr>
          </a:p>
          <a:p>
            <a:pPr marL="457200" indent="-457200">
              <a:buClr>
                <a:srgbClr val="FFFF00"/>
              </a:buClr>
              <a:buSzTx/>
              <a:buFontTx/>
              <a:buChar char="•"/>
            </a:pPr>
            <a:endParaRPr kumimoji="0" lang="en-AU" sz="2000" b="1" dirty="0" smtClean="0">
              <a:solidFill>
                <a:srgbClr val="FFFF00"/>
              </a:solidFill>
              <a:effectLst/>
            </a:endParaRPr>
          </a:p>
          <a:p>
            <a:pPr marL="457200" indent="-457200">
              <a:buClr>
                <a:srgbClr val="FFFF00"/>
              </a:buClr>
              <a:buSzTx/>
              <a:buFontTx/>
              <a:buChar char="•"/>
            </a:pPr>
            <a:endParaRPr lang="en-AU" sz="2000" b="1" dirty="0">
              <a:solidFill>
                <a:srgbClr val="FFFF00"/>
              </a:solidFill>
              <a:effectLst/>
              <a:ea typeface="Times New Roman" pitchFamily="58" charset="0"/>
              <a:cs typeface="Times New Roman" pitchFamily="58" charset="0"/>
            </a:endParaRPr>
          </a:p>
        </p:txBody>
      </p:sp>
      <p:sp>
        <p:nvSpPr>
          <p:cNvPr id="282627" name="Rectangle 3"/>
          <p:cNvSpPr>
            <a:spLocks noGrp="1" noChangeArrowheads="1"/>
          </p:cNvSpPr>
          <p:nvPr>
            <p:ph type="title"/>
          </p:nvPr>
        </p:nvSpPr>
        <p:spPr bwMode="auto">
          <a:noFill/>
          <a:ln>
            <a:miter lim="800000"/>
            <a:headEnd/>
            <a:tailEnd/>
          </a:ln>
          <a:effectLst/>
        </p:spPr>
        <p:txBody>
          <a:bodyPr wrap="square" lIns="92075" tIns="46038" rIns="92075" bIns="46038" numCol="1" anchor="ctr" anchorCtr="0" compatLnSpc="1">
            <a:prstTxWarp prst="textNoShape">
              <a:avLst/>
            </a:prstTxWarp>
          </a:bodyPr>
          <a:lstStyle/>
          <a:p>
            <a:pPr algn="ctr" defTabSz="457200" eaLnBrk="1" fontAlgn="auto" hangingPunct="1">
              <a:spcAft>
                <a:spcPts val="0"/>
              </a:spcAft>
              <a:defRPr/>
            </a:pPr>
            <a:r>
              <a:rPr kumimoji="0" lang="en-US" sz="2400" kern="1200" dirty="0" smtClean="0">
                <a:solidFill>
                  <a:srgbClr val="FFFF00"/>
                </a:solidFill>
                <a:effectLst>
                  <a:outerShdw blurRad="38100" dist="38100" dir="2700000" algn="tl">
                    <a:srgbClr val="000000">
                      <a:alpha val="43137"/>
                    </a:srgbClr>
                  </a:outerShdw>
                </a:effectLst>
                <a:cs typeface="Calibri"/>
              </a:rPr>
              <a:t>Why Procurement is Important</a:t>
            </a:r>
            <a:endParaRPr kumimoji="0" lang="en-AU" sz="2400" kern="1200" dirty="0" smtClean="0">
              <a:solidFill>
                <a:srgbClr val="FFFF00"/>
              </a:solidFill>
              <a:effectLst>
                <a:outerShdw blurRad="38100" dist="38100" dir="2700000" algn="tl">
                  <a:srgbClr val="000000">
                    <a:alpha val="43137"/>
                  </a:srgbClr>
                </a:outerShdw>
              </a:effectLst>
              <a:cs typeface="Calibri"/>
            </a:endParaRPr>
          </a:p>
        </p:txBody>
      </p:sp>
      <p:sp>
        <p:nvSpPr>
          <p:cNvPr id="6" name="TextBox 5"/>
          <p:cNvSpPr txBox="1"/>
          <p:nvPr/>
        </p:nvSpPr>
        <p:spPr>
          <a:xfrm>
            <a:off x="-762000" y="5232400"/>
            <a:ext cx="184666" cy="369332"/>
          </a:xfrm>
          <a:prstGeom prst="rect">
            <a:avLst/>
          </a:prstGeom>
          <a:noFill/>
        </p:spPr>
        <p:txBody>
          <a:bodyPr wrap="none" rtlCol="0">
            <a:spAutoFit/>
          </a:bodyPr>
          <a:lstStyle/>
          <a:p>
            <a:endParaRPr lang="en-AU" dirty="0"/>
          </a:p>
        </p:txBody>
      </p:sp>
      <p:pic>
        <p:nvPicPr>
          <p:cNvPr id="5" name="Picture 3" descr="RODIN"/>
          <p:cNvPicPr>
            <a:picLocks noChangeAspect="1" noChangeArrowheads="1"/>
          </p:cNvPicPr>
          <p:nvPr/>
        </p:nvPicPr>
        <p:blipFill>
          <a:blip r:embed="rId3"/>
          <a:srcRect/>
          <a:stretch>
            <a:fillRect/>
          </a:stretch>
        </p:blipFill>
        <p:spPr bwMode="auto">
          <a:xfrm>
            <a:off x="6237288" y="1676400"/>
            <a:ext cx="2603500" cy="4254500"/>
          </a:xfrm>
          <a:prstGeom prst="rect">
            <a:avLst/>
          </a:prstGeom>
          <a:noFill/>
          <a:ln w="9525">
            <a:solidFill>
              <a:schemeClr val="tx1"/>
            </a:solidFill>
            <a:miter lim="800000"/>
            <a:headEnd/>
            <a:tailEnd/>
          </a:ln>
          <a:effectLst>
            <a:outerShdw blurRad="63500" dist="38099" dir="2700000" algn="ctr" rotWithShape="0">
              <a:schemeClr val="bg2">
                <a:alpha val="74998"/>
              </a:schemeClr>
            </a:outerShdw>
          </a:effectLst>
        </p:spPr>
      </p:pic>
      <p:sp>
        <p:nvSpPr>
          <p:cNvPr id="7" name="Oval 6"/>
          <p:cNvSpPr/>
          <p:nvPr/>
        </p:nvSpPr>
        <p:spPr bwMode="auto">
          <a:xfrm>
            <a:off x="-38100" y="4203700"/>
            <a:ext cx="6451600" cy="914400"/>
          </a:xfrm>
          <a:prstGeom prst="ellipse">
            <a:avLst/>
          </a:prstGeom>
          <a:noFill/>
          <a:ln w="381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0" i="0" u="none" strike="noStrike" cap="none" normalizeH="0" baseline="0" smtClean="0">
              <a:ln>
                <a:noFill/>
              </a:ln>
              <a:solidFill>
                <a:schemeClr val="bg2"/>
              </a:solidFill>
              <a:effectLst/>
              <a:latin typeface="Arial Narrow" pitchFamily="34" charset="0"/>
            </a:endParaRPr>
          </a:p>
        </p:txBody>
      </p:sp>
      <p:sp>
        <p:nvSpPr>
          <p:cNvPr id="10" name="Freeform 9"/>
          <p:cNvSpPr/>
          <p:nvPr/>
        </p:nvSpPr>
        <p:spPr bwMode="auto">
          <a:xfrm>
            <a:off x="2768600" y="5168900"/>
            <a:ext cx="431800" cy="596900"/>
          </a:xfrm>
          <a:custGeom>
            <a:avLst/>
            <a:gdLst>
              <a:gd name="connsiteX0" fmla="*/ 342900 w 431800"/>
              <a:gd name="connsiteY0" fmla="*/ 0 h 596900"/>
              <a:gd name="connsiteX1" fmla="*/ 38100 w 431800"/>
              <a:gd name="connsiteY1" fmla="*/ 342900 h 596900"/>
              <a:gd name="connsiteX2" fmla="*/ 431800 w 431800"/>
              <a:gd name="connsiteY2" fmla="*/ 304800 h 596900"/>
              <a:gd name="connsiteX3" fmla="*/ 0 w 431800"/>
              <a:gd name="connsiteY3" fmla="*/ 596900 h 596900"/>
            </a:gdLst>
            <a:ahLst/>
            <a:cxnLst>
              <a:cxn ang="0">
                <a:pos x="connsiteX0" y="connsiteY0"/>
              </a:cxn>
              <a:cxn ang="0">
                <a:pos x="connsiteX1" y="connsiteY1"/>
              </a:cxn>
              <a:cxn ang="0">
                <a:pos x="connsiteX2" y="connsiteY2"/>
              </a:cxn>
              <a:cxn ang="0">
                <a:pos x="connsiteX3" y="connsiteY3"/>
              </a:cxn>
            </a:cxnLst>
            <a:rect l="l" t="t" r="r" b="b"/>
            <a:pathLst>
              <a:path w="431800" h="596900">
                <a:moveTo>
                  <a:pt x="342900" y="0"/>
                </a:moveTo>
                <a:lnTo>
                  <a:pt x="38100" y="342900"/>
                </a:lnTo>
                <a:lnTo>
                  <a:pt x="431800" y="304800"/>
                </a:lnTo>
                <a:lnTo>
                  <a:pt x="0" y="596900"/>
                </a:lnTo>
              </a:path>
            </a:pathLst>
          </a:custGeom>
          <a:noFill/>
          <a:ln w="381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0" i="0" u="none" strike="noStrike" cap="none" normalizeH="0" baseline="0" smtClean="0">
              <a:ln>
                <a:noFill/>
              </a:ln>
              <a:solidFill>
                <a:schemeClr val="bg2"/>
              </a:solidFill>
              <a:effectLst/>
              <a:latin typeface="Arial Narrow" pitchFamily="34" charset="0"/>
            </a:endParaRPr>
          </a:p>
        </p:txBody>
      </p:sp>
      <p:sp>
        <p:nvSpPr>
          <p:cNvPr id="11" name="TextBox 10"/>
          <p:cNvSpPr txBox="1"/>
          <p:nvPr/>
        </p:nvSpPr>
        <p:spPr>
          <a:xfrm>
            <a:off x="321991" y="5740400"/>
            <a:ext cx="5799410" cy="707886"/>
          </a:xfrm>
          <a:prstGeom prst="rect">
            <a:avLst/>
          </a:prstGeom>
          <a:noFill/>
        </p:spPr>
        <p:txBody>
          <a:bodyPr wrap="square" rtlCol="0">
            <a:spAutoFit/>
          </a:bodyPr>
          <a:lstStyle/>
          <a:p>
            <a:r>
              <a:rPr lang="en-US" sz="2000" b="1" dirty="0" smtClean="0">
                <a:solidFill>
                  <a:srgbClr val="FFFF00"/>
                </a:solidFill>
                <a:effectLst>
                  <a:outerShdw blurRad="38100" dist="38100" dir="2700000" algn="tl">
                    <a:srgbClr val="000000">
                      <a:alpha val="43137"/>
                    </a:srgbClr>
                  </a:outerShdw>
                </a:effectLst>
                <a:latin typeface="+mn-lt"/>
              </a:rPr>
              <a:t>This is difficult, most governments have not been fully successful </a:t>
            </a:r>
            <a:endParaRPr lang="en-US" sz="2000" b="1" dirty="0">
              <a:solidFill>
                <a:srgbClr val="FFFF00"/>
              </a:solidFill>
              <a:effectLst>
                <a:outerShdw blurRad="38100" dist="38100" dir="2700000" algn="tl">
                  <a:srgbClr val="000000">
                    <a:alpha val="43137"/>
                  </a:srgbClr>
                </a:outerShdw>
              </a:effectLst>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2626">
                                            <p:txEl>
                                              <p:pRg st="1" end="1"/>
                                            </p:txEl>
                                          </p:spTgt>
                                        </p:tgtEl>
                                        <p:attrNameLst>
                                          <p:attrName>style.visibility</p:attrName>
                                        </p:attrNameLst>
                                      </p:cBhvr>
                                      <p:to>
                                        <p:strVal val="visible"/>
                                      </p:to>
                                    </p:set>
                                    <p:anim calcmode="lin" valueType="num">
                                      <p:cBhvr additive="base">
                                        <p:cTn id="7" dur="500" fill="hold"/>
                                        <p:tgtEl>
                                          <p:spTgt spid="28262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26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2626">
                                            <p:txEl>
                                              <p:pRg st="2" end="2"/>
                                            </p:txEl>
                                          </p:spTgt>
                                        </p:tgtEl>
                                        <p:attrNameLst>
                                          <p:attrName>style.visibility</p:attrName>
                                        </p:attrNameLst>
                                      </p:cBhvr>
                                      <p:to>
                                        <p:strVal val="visible"/>
                                      </p:to>
                                    </p:set>
                                    <p:anim calcmode="lin" valueType="num">
                                      <p:cBhvr additive="base">
                                        <p:cTn id="12" dur="500" fill="hold"/>
                                        <p:tgtEl>
                                          <p:spTgt spid="282626">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262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82626">
                                            <p:txEl>
                                              <p:pRg st="3" end="3"/>
                                            </p:txEl>
                                          </p:spTgt>
                                        </p:tgtEl>
                                        <p:attrNameLst>
                                          <p:attrName>style.visibility</p:attrName>
                                        </p:attrNameLst>
                                      </p:cBhvr>
                                      <p:to>
                                        <p:strVal val="visible"/>
                                      </p:to>
                                    </p:set>
                                    <p:anim calcmode="lin" valueType="num">
                                      <p:cBhvr additive="base">
                                        <p:cTn id="17" dur="500" fill="hold"/>
                                        <p:tgtEl>
                                          <p:spTgt spid="282626">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8262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82626">
                                            <p:txEl>
                                              <p:pRg st="4" end="4"/>
                                            </p:txEl>
                                          </p:spTgt>
                                        </p:tgtEl>
                                        <p:attrNameLst>
                                          <p:attrName>style.visibility</p:attrName>
                                        </p:attrNameLst>
                                      </p:cBhvr>
                                      <p:to>
                                        <p:strVal val="visible"/>
                                      </p:to>
                                    </p:set>
                                    <p:anim calcmode="lin" valueType="num">
                                      <p:cBhvr additive="base">
                                        <p:cTn id="22" dur="500" fill="hold"/>
                                        <p:tgtEl>
                                          <p:spTgt spid="282626">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8262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p:stCondLst>
                              <p:cond delay="2000"/>
                            </p:stCondLst>
                            <p:childTnLst>
                              <p:par>
                                <p:cTn id="25" presetID="21" presetClass="entr" presetSubtype="1"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childTnLst>
                          </p:cTn>
                        </p:par>
                        <p:par>
                          <p:cTn id="28" fill="hold">
                            <p:stCondLst>
                              <p:cond delay="4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build="p" autoUpdateAnimBg="0"/>
      <p:bldP spid="7" grpId="0" animBg="1"/>
      <p:bldP spid="10" grpId="0" animBg="1"/>
      <p:bldP spid="11"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74307" name="Rectangle 3"/>
          <p:cNvSpPr>
            <a:spLocks noGrp="1" noChangeArrowheads="1"/>
          </p:cNvSpPr>
          <p:nvPr>
            <p:ph type="title"/>
          </p:nvPr>
        </p:nvSpPr>
        <p:spPr>
          <a:xfrm>
            <a:off x="863600" y="381000"/>
            <a:ext cx="7620000" cy="838200"/>
          </a:xfrm>
          <a:effectLst/>
        </p:spPr>
        <p:txBody>
          <a:bodyPr/>
          <a:lstStyle/>
          <a:p>
            <a:pPr algn="ctr" defTabSz="457200" eaLnBrk="1" fontAlgn="auto" hangingPunct="1">
              <a:spcAft>
                <a:spcPts val="0"/>
              </a:spcAft>
              <a:defRPr/>
            </a:pPr>
            <a:r>
              <a:rPr kumimoji="0" lang="en-AU" sz="2400" kern="1200" dirty="0" smtClean="0">
                <a:solidFill>
                  <a:srgbClr val="FFFF00"/>
                </a:solidFill>
                <a:effectLst>
                  <a:outerShdw blurRad="38100" dist="38100" dir="2700000" algn="tl">
                    <a:srgbClr val="000000">
                      <a:alpha val="43137"/>
                    </a:srgbClr>
                  </a:outerShdw>
                </a:effectLst>
                <a:cs typeface="Calibri"/>
              </a:rPr>
              <a:t>Many Procurement Developments</a:t>
            </a:r>
          </a:p>
        </p:txBody>
      </p:sp>
      <p:sp>
        <p:nvSpPr>
          <p:cNvPr id="16" name="TextBox 15"/>
          <p:cNvSpPr txBox="1"/>
          <p:nvPr/>
        </p:nvSpPr>
        <p:spPr>
          <a:xfrm>
            <a:off x="587228" y="1206500"/>
            <a:ext cx="6600972" cy="5355312"/>
          </a:xfrm>
          <a:prstGeom prst="rect">
            <a:avLst/>
          </a:prstGeom>
          <a:noFill/>
        </p:spPr>
        <p:txBody>
          <a:bodyPr wrap="square" rtlCol="0">
            <a:spAutoFit/>
          </a:bodyPr>
          <a:lstStyle/>
          <a:p>
            <a:pPr algn="l">
              <a:spcBef>
                <a:spcPts val="600"/>
              </a:spcBef>
              <a:spcAft>
                <a:spcPts val="600"/>
              </a:spcAft>
              <a:buFont typeface="Wingdings" charset="2"/>
              <a:buChar char="q"/>
            </a:pPr>
            <a:r>
              <a:rPr lang="en-US" sz="2200" b="1" dirty="0" smtClean="0">
                <a:solidFill>
                  <a:srgbClr val="FFFF00"/>
                </a:solidFill>
                <a:latin typeface="+mn-lt"/>
              </a:rPr>
              <a:t>  </a:t>
            </a:r>
            <a:r>
              <a:rPr lang="en-US" sz="2200" b="1" dirty="0" smtClean="0">
                <a:solidFill>
                  <a:srgbClr val="FFFF00"/>
                </a:solidFill>
                <a:effectLst>
                  <a:outerShdw blurRad="38100" dist="38100" dir="2700000" algn="tl">
                    <a:srgbClr val="000000">
                      <a:alpha val="43137"/>
                    </a:srgbClr>
                  </a:outerShdw>
                </a:effectLst>
                <a:latin typeface="+mn-lt"/>
              </a:rPr>
              <a:t>EU directives</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WTO – GPA</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MDBs CPARs etc</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E-procurement</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GAC</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OECD toolkits</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UNCITRAL Law</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World Bank policy and procedures reform</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Transparency International</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UN  procurement standards etc</a:t>
            </a:r>
          </a:p>
          <a:p>
            <a:pPr algn="l">
              <a:spcBef>
                <a:spcPts val="600"/>
              </a:spcBef>
              <a:spcAft>
                <a:spcPts val="600"/>
              </a:spcAft>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mn-lt"/>
              </a:rPr>
              <a:t>  New modalities – </a:t>
            </a:r>
            <a:r>
              <a:rPr lang="en-US" sz="2200" b="1" dirty="0" err="1" smtClean="0">
                <a:solidFill>
                  <a:srgbClr val="FFFF00"/>
                </a:solidFill>
                <a:effectLst>
                  <a:outerShdw blurRad="38100" dist="38100" dir="2700000" algn="tl">
                    <a:srgbClr val="000000">
                      <a:alpha val="43137"/>
                    </a:srgbClr>
                  </a:outerShdw>
                </a:effectLst>
                <a:latin typeface="+mn-lt"/>
              </a:rPr>
              <a:t>PPPs</a:t>
            </a:r>
            <a:r>
              <a:rPr lang="en-US" sz="2200" b="1" dirty="0" smtClean="0">
                <a:solidFill>
                  <a:srgbClr val="FFFF00"/>
                </a:solidFill>
                <a:effectLst>
                  <a:outerShdw blurRad="38100" dist="38100" dir="2700000" algn="tl">
                    <a:srgbClr val="000000">
                      <a:alpha val="43137"/>
                    </a:srgbClr>
                  </a:outerShdw>
                </a:effectLst>
                <a:latin typeface="+mn-lt"/>
              </a:rPr>
              <a:t>, </a:t>
            </a:r>
            <a:r>
              <a:rPr lang="en-US" sz="2200" b="1" dirty="0" err="1" smtClean="0">
                <a:solidFill>
                  <a:srgbClr val="FFFF00"/>
                </a:solidFill>
                <a:effectLst>
                  <a:outerShdw blurRad="38100" dist="38100" dir="2700000" algn="tl">
                    <a:srgbClr val="000000">
                      <a:alpha val="43137"/>
                    </a:srgbClr>
                  </a:outerShdw>
                </a:effectLst>
                <a:latin typeface="+mn-lt"/>
              </a:rPr>
              <a:t>FAs</a:t>
            </a:r>
            <a:r>
              <a:rPr lang="en-US" sz="2200" b="1" dirty="0" smtClean="0">
                <a:solidFill>
                  <a:srgbClr val="FFFF00"/>
                </a:solidFill>
                <a:effectLst>
                  <a:outerShdw blurRad="38100" dist="38100" dir="2700000" algn="tl">
                    <a:srgbClr val="000000">
                      <a:alpha val="43137"/>
                    </a:srgbClr>
                  </a:outerShdw>
                </a:effectLst>
                <a:latin typeface="+mn-lt"/>
              </a:rPr>
              <a:t>, etc</a:t>
            </a:r>
            <a:endParaRPr lang="en-US" sz="2200" b="1" dirty="0">
              <a:solidFill>
                <a:srgbClr val="FFFF00"/>
              </a:solidFill>
              <a:effectLst>
                <a:outerShdw blurRad="38100" dist="38100" dir="2700000" algn="tl">
                  <a:srgbClr val="000000">
                    <a:alpha val="43137"/>
                  </a:srgbClr>
                </a:outerShdw>
              </a:effectLst>
              <a:latin typeface="+mn-lt"/>
            </a:endParaRPr>
          </a:p>
        </p:txBody>
      </p:sp>
      <p:pic>
        <p:nvPicPr>
          <p:cNvPr id="17" name="Picture 16"/>
          <p:cNvPicPr>
            <a:picLocks noChangeAspect="1"/>
          </p:cNvPicPr>
          <p:nvPr/>
        </p:nvPicPr>
        <p:blipFill>
          <a:blip r:embed="rId2"/>
          <a:stretch>
            <a:fillRect/>
          </a:stretch>
        </p:blipFill>
        <p:spPr>
          <a:xfrm>
            <a:off x="3536138" y="1498600"/>
            <a:ext cx="5379262" cy="3124200"/>
          </a:xfrm>
          <a:prstGeom prst="rect">
            <a:avLst/>
          </a:prstGeom>
          <a:ln w="28575" cap="flat" cmpd="sng" algn="ctr">
            <a:solidFill>
              <a:srgbClr val="FFFF00"/>
            </a:solidFill>
            <a:prstDash val="solid"/>
            <a:round/>
            <a:headEnd type="none" w="med" len="med"/>
            <a:tailEnd type="none" w="med" len="med"/>
          </a:ln>
        </p:spPr>
      </p:pic>
      <p:sp>
        <p:nvSpPr>
          <p:cNvPr id="5" name="Oval 4"/>
          <p:cNvSpPr/>
          <p:nvPr/>
        </p:nvSpPr>
        <p:spPr bwMode="auto">
          <a:xfrm>
            <a:off x="5854700" y="5143500"/>
            <a:ext cx="3124200" cy="914400"/>
          </a:xfrm>
          <a:prstGeom prst="ellipse">
            <a:avLst/>
          </a:prstGeom>
          <a:noFill/>
          <a:ln w="508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600"/>
              </a:spcBef>
              <a:spcAft>
                <a:spcPct val="0"/>
              </a:spcAft>
              <a:buClrTx/>
              <a:buSzTx/>
              <a:buFontTx/>
              <a:buNone/>
              <a:tabLst/>
            </a:pPr>
            <a:r>
              <a:rPr kumimoji="1"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mn-lt"/>
              </a:rPr>
              <a:t>4 pillars reforms </a:t>
            </a:r>
            <a:endParaRPr kumimoji="1"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04800" y="2058081"/>
            <a:ext cx="4191000" cy="1828460"/>
            <a:chOff x="192" y="1296"/>
            <a:chExt cx="2640" cy="1152"/>
          </a:xfrm>
        </p:grpSpPr>
        <p:sp>
          <p:nvSpPr>
            <p:cNvPr id="35862" name="Rectangle 4"/>
            <p:cNvSpPr>
              <a:spLocks noChangeArrowheads="1"/>
            </p:cNvSpPr>
            <p:nvPr/>
          </p:nvSpPr>
          <p:spPr bwMode="auto">
            <a:xfrm>
              <a:off x="192" y="1296"/>
              <a:ext cx="2640" cy="1152"/>
            </a:xfrm>
            <a:prstGeom prst="rect">
              <a:avLst/>
            </a:prstGeom>
            <a:solidFill>
              <a:srgbClr val="FF0000"/>
            </a:solidFill>
            <a:ln w="3175">
              <a:solidFill>
                <a:schemeClr val="tx1"/>
              </a:solidFill>
              <a:miter lim="800000"/>
              <a:headEnd/>
              <a:tailEnd/>
            </a:ln>
          </p:spPr>
          <p:txBody>
            <a:bodyPr wrap="none" anchor="ctr">
              <a:prstTxWarp prst="textNoShape">
                <a:avLst/>
              </a:prstTxWarp>
            </a:bodyPr>
            <a:lstStyle/>
            <a:p>
              <a:endParaRPr kumimoji="0" lang="en-AU" sz="2400">
                <a:solidFill>
                  <a:srgbClr val="FFFF00"/>
                </a:solidFill>
                <a:latin typeface="Times New Roman" pitchFamily="-105" charset="0"/>
              </a:endParaRPr>
            </a:p>
          </p:txBody>
        </p:sp>
        <p:sp>
          <p:nvSpPr>
            <p:cNvPr id="35863" name="Rectangle 5"/>
            <p:cNvSpPr>
              <a:spLocks noChangeArrowheads="1"/>
            </p:cNvSpPr>
            <p:nvPr/>
          </p:nvSpPr>
          <p:spPr bwMode="auto">
            <a:xfrm>
              <a:off x="950" y="1758"/>
              <a:ext cx="970" cy="233"/>
            </a:xfrm>
            <a:prstGeom prst="rect">
              <a:avLst/>
            </a:prstGeom>
            <a:noFill/>
            <a:ln w="9525">
              <a:noFill/>
              <a:miter lim="800000"/>
              <a:headEnd/>
              <a:tailEnd/>
            </a:ln>
          </p:spPr>
          <p:txBody>
            <a:bodyPr wrap="none" lIns="0" tIns="0" rIns="0" bIns="0">
              <a:prstTxWarp prst="textNoShape">
                <a:avLst/>
              </a:prstTxWarp>
              <a:spAutoFit/>
            </a:bodyPr>
            <a:lstStyle/>
            <a:p>
              <a:r>
                <a:rPr lang="en-US" sz="2400" dirty="0" err="1" smtClean="0">
                  <a:solidFill>
                    <a:srgbClr val="FFFF00"/>
                  </a:solidFill>
                  <a:latin typeface="Arial" pitchFamily="-105" charset="0"/>
                </a:rPr>
                <a:t>R</a:t>
              </a:r>
              <a:r>
                <a:rPr lang="en-US" sz="2400" dirty="0" err="1" smtClean="0">
                  <a:solidFill>
                    <a:srgbClr val="FFFF00"/>
                  </a:solidFill>
                  <a:latin typeface="Arial" pitchFamily="-105" charset="0"/>
                </a:rPr>
                <a:t>egulación</a:t>
              </a:r>
              <a:endParaRPr kumimoji="0" lang="en-AU" sz="2400" dirty="0">
                <a:solidFill>
                  <a:srgbClr val="FFFF00"/>
                </a:solidFill>
                <a:latin typeface="Arial" pitchFamily="-105" charset="0"/>
              </a:endParaRPr>
            </a:p>
          </p:txBody>
        </p:sp>
      </p:grpSp>
      <p:grpSp>
        <p:nvGrpSpPr>
          <p:cNvPr id="3" name="Group 6"/>
          <p:cNvGrpSpPr>
            <a:grpSpLocks/>
          </p:cNvGrpSpPr>
          <p:nvPr/>
        </p:nvGrpSpPr>
        <p:grpSpPr bwMode="auto">
          <a:xfrm>
            <a:off x="4648200" y="2058081"/>
            <a:ext cx="4191000" cy="1828460"/>
            <a:chOff x="2928" y="1296"/>
            <a:chExt cx="2640" cy="1152"/>
          </a:xfrm>
        </p:grpSpPr>
        <p:sp>
          <p:nvSpPr>
            <p:cNvPr id="35860" name="Rectangle 7"/>
            <p:cNvSpPr>
              <a:spLocks noChangeArrowheads="1"/>
            </p:cNvSpPr>
            <p:nvPr/>
          </p:nvSpPr>
          <p:spPr bwMode="auto">
            <a:xfrm>
              <a:off x="2928" y="1296"/>
              <a:ext cx="2640" cy="1152"/>
            </a:xfrm>
            <a:prstGeom prst="rect">
              <a:avLst/>
            </a:prstGeom>
            <a:solidFill>
              <a:schemeClr val="bg2"/>
            </a:solidFill>
            <a:ln w="3175">
              <a:solidFill>
                <a:schemeClr val="tx1"/>
              </a:solidFill>
              <a:miter lim="800000"/>
              <a:headEnd/>
              <a:tailEnd/>
            </a:ln>
          </p:spPr>
          <p:txBody>
            <a:bodyPr wrap="none" anchor="ctr">
              <a:prstTxWarp prst="textNoShape">
                <a:avLst/>
              </a:prstTxWarp>
            </a:bodyPr>
            <a:lstStyle/>
            <a:p>
              <a:endParaRPr lang="en-AU">
                <a:solidFill>
                  <a:srgbClr val="FFFF00"/>
                </a:solidFill>
              </a:endParaRPr>
            </a:p>
          </p:txBody>
        </p:sp>
        <p:sp>
          <p:nvSpPr>
            <p:cNvPr id="35861" name="Rectangle 8"/>
            <p:cNvSpPr>
              <a:spLocks noChangeArrowheads="1"/>
            </p:cNvSpPr>
            <p:nvPr/>
          </p:nvSpPr>
          <p:spPr bwMode="auto">
            <a:xfrm>
              <a:off x="3622" y="1739"/>
              <a:ext cx="1078" cy="233"/>
            </a:xfrm>
            <a:prstGeom prst="rect">
              <a:avLst/>
            </a:prstGeom>
            <a:noFill/>
            <a:ln w="9525">
              <a:noFill/>
              <a:miter lim="800000"/>
              <a:headEnd/>
              <a:tailEnd/>
            </a:ln>
          </p:spPr>
          <p:txBody>
            <a:bodyPr wrap="none" lIns="0" tIns="0" rIns="0" bIns="0">
              <a:prstTxWarp prst="textNoShape">
                <a:avLst/>
              </a:prstTxWarp>
              <a:spAutoFit/>
            </a:bodyPr>
            <a:lstStyle/>
            <a:p>
              <a:r>
                <a:rPr lang="en-AU" sz="2400" dirty="0" err="1" smtClean="0">
                  <a:solidFill>
                    <a:srgbClr val="FFFF00"/>
                  </a:solidFill>
                  <a:latin typeface="Arial" pitchFamily="-105" charset="0"/>
                </a:rPr>
                <a:t>Instituciones</a:t>
              </a:r>
              <a:endParaRPr lang="en-AU" sz="2400" dirty="0" smtClean="0">
                <a:solidFill>
                  <a:srgbClr val="FFFF00"/>
                </a:solidFill>
                <a:latin typeface="Arial" pitchFamily="-105" charset="0"/>
              </a:endParaRPr>
            </a:p>
          </p:txBody>
        </p:sp>
      </p:grpSp>
      <p:grpSp>
        <p:nvGrpSpPr>
          <p:cNvPr id="4" name="Group 9"/>
          <p:cNvGrpSpPr>
            <a:grpSpLocks/>
          </p:cNvGrpSpPr>
          <p:nvPr/>
        </p:nvGrpSpPr>
        <p:grpSpPr bwMode="auto">
          <a:xfrm>
            <a:off x="304800" y="4037920"/>
            <a:ext cx="4191000" cy="1830161"/>
            <a:chOff x="192" y="2544"/>
            <a:chExt cx="2640" cy="1152"/>
          </a:xfrm>
        </p:grpSpPr>
        <p:sp>
          <p:nvSpPr>
            <p:cNvPr id="35858" name="Rectangle 10"/>
            <p:cNvSpPr>
              <a:spLocks noChangeArrowheads="1"/>
            </p:cNvSpPr>
            <p:nvPr/>
          </p:nvSpPr>
          <p:spPr bwMode="auto">
            <a:xfrm>
              <a:off x="192" y="2544"/>
              <a:ext cx="2640" cy="1152"/>
            </a:xfrm>
            <a:prstGeom prst="rect">
              <a:avLst/>
            </a:prstGeom>
            <a:solidFill>
              <a:schemeClr val="bg2"/>
            </a:solidFill>
            <a:ln w="3175">
              <a:solidFill>
                <a:schemeClr val="tx1"/>
              </a:solidFill>
              <a:miter lim="800000"/>
              <a:headEnd/>
              <a:tailEnd/>
            </a:ln>
          </p:spPr>
          <p:txBody>
            <a:bodyPr wrap="none" anchor="ctr">
              <a:prstTxWarp prst="textNoShape">
                <a:avLst/>
              </a:prstTxWarp>
            </a:bodyPr>
            <a:lstStyle/>
            <a:p>
              <a:endParaRPr lang="en-AU">
                <a:solidFill>
                  <a:srgbClr val="FFFF00"/>
                </a:solidFill>
              </a:endParaRPr>
            </a:p>
          </p:txBody>
        </p:sp>
        <p:sp>
          <p:nvSpPr>
            <p:cNvPr id="35859" name="Rectangle 11"/>
            <p:cNvSpPr>
              <a:spLocks noChangeArrowheads="1"/>
            </p:cNvSpPr>
            <p:nvPr/>
          </p:nvSpPr>
          <p:spPr bwMode="auto">
            <a:xfrm>
              <a:off x="692" y="3000"/>
              <a:ext cx="1573" cy="232"/>
            </a:xfrm>
            <a:prstGeom prst="rect">
              <a:avLst/>
            </a:prstGeom>
            <a:noFill/>
            <a:ln w="9525">
              <a:noFill/>
              <a:miter lim="800000"/>
              <a:headEnd/>
              <a:tailEnd/>
            </a:ln>
          </p:spPr>
          <p:txBody>
            <a:bodyPr wrap="none" lIns="0" tIns="0" rIns="0" bIns="0">
              <a:prstTxWarp prst="textNoShape">
                <a:avLst/>
              </a:prstTxWarp>
              <a:spAutoFit/>
            </a:bodyPr>
            <a:lstStyle/>
            <a:p>
              <a:r>
                <a:rPr kumimoji="0" lang="en-US" sz="2400" dirty="0" err="1" smtClean="0">
                  <a:solidFill>
                    <a:srgbClr val="FFFF00"/>
                  </a:solidFill>
                  <a:latin typeface="Arial" pitchFamily="-105" charset="0"/>
                </a:rPr>
                <a:t>Profesionalización</a:t>
              </a:r>
              <a:endParaRPr kumimoji="0" lang="en-US" sz="2400" dirty="0" smtClean="0">
                <a:solidFill>
                  <a:srgbClr val="FFFF00"/>
                </a:solidFill>
                <a:latin typeface="Arial" pitchFamily="-105" charset="0"/>
              </a:endParaRPr>
            </a:p>
          </p:txBody>
        </p:sp>
      </p:grpSp>
      <p:grpSp>
        <p:nvGrpSpPr>
          <p:cNvPr id="5" name="Group 12"/>
          <p:cNvGrpSpPr>
            <a:grpSpLocks/>
          </p:cNvGrpSpPr>
          <p:nvPr/>
        </p:nvGrpSpPr>
        <p:grpSpPr bwMode="auto">
          <a:xfrm>
            <a:off x="4648200" y="4037920"/>
            <a:ext cx="4191000" cy="1830161"/>
            <a:chOff x="2928" y="2544"/>
            <a:chExt cx="2640" cy="1152"/>
          </a:xfrm>
        </p:grpSpPr>
        <p:sp>
          <p:nvSpPr>
            <p:cNvPr id="35856" name="Rectangle 13"/>
            <p:cNvSpPr>
              <a:spLocks noChangeArrowheads="1"/>
            </p:cNvSpPr>
            <p:nvPr/>
          </p:nvSpPr>
          <p:spPr bwMode="auto">
            <a:xfrm>
              <a:off x="2928" y="2544"/>
              <a:ext cx="2640" cy="1152"/>
            </a:xfrm>
            <a:prstGeom prst="rect">
              <a:avLst/>
            </a:prstGeom>
            <a:solidFill>
              <a:srgbClr val="FF0000"/>
            </a:solidFill>
            <a:ln w="3175">
              <a:solidFill>
                <a:schemeClr val="tx1"/>
              </a:solidFill>
              <a:miter lim="800000"/>
              <a:headEnd/>
              <a:tailEnd/>
            </a:ln>
          </p:spPr>
          <p:txBody>
            <a:bodyPr wrap="none" anchor="ctr">
              <a:prstTxWarp prst="textNoShape">
                <a:avLst/>
              </a:prstTxWarp>
            </a:bodyPr>
            <a:lstStyle/>
            <a:p>
              <a:endParaRPr lang="en-AU">
                <a:solidFill>
                  <a:srgbClr val="FFFF00"/>
                </a:solidFill>
              </a:endParaRPr>
            </a:p>
          </p:txBody>
        </p:sp>
        <p:sp>
          <p:nvSpPr>
            <p:cNvPr id="35857" name="Rectangle 14"/>
            <p:cNvSpPr>
              <a:spLocks noChangeArrowheads="1"/>
            </p:cNvSpPr>
            <p:nvPr/>
          </p:nvSpPr>
          <p:spPr bwMode="auto">
            <a:xfrm>
              <a:off x="3742" y="2956"/>
              <a:ext cx="862" cy="232"/>
            </a:xfrm>
            <a:prstGeom prst="rect">
              <a:avLst/>
            </a:prstGeom>
            <a:noFill/>
            <a:ln w="9525">
              <a:noFill/>
              <a:miter lim="800000"/>
              <a:headEnd/>
              <a:tailEnd/>
            </a:ln>
          </p:spPr>
          <p:txBody>
            <a:bodyPr wrap="none" lIns="0" tIns="0" rIns="0" bIns="0">
              <a:prstTxWarp prst="textNoShape">
                <a:avLst/>
              </a:prstTxWarp>
              <a:spAutoFit/>
            </a:bodyPr>
            <a:lstStyle/>
            <a:p>
              <a:r>
                <a:rPr kumimoji="0" lang="en-US" sz="2400" dirty="0" err="1" smtClean="0">
                  <a:solidFill>
                    <a:srgbClr val="FFFF00"/>
                  </a:solidFill>
                  <a:latin typeface="Arial" pitchFamily="-105" charset="0"/>
                </a:rPr>
                <a:t>Integridad</a:t>
              </a:r>
              <a:endParaRPr kumimoji="0" lang="en-AU" sz="2400" dirty="0">
                <a:solidFill>
                  <a:srgbClr val="FFFF00"/>
                </a:solidFill>
                <a:latin typeface="Times New Roman" pitchFamily="-105" charset="0"/>
              </a:endParaRPr>
            </a:p>
          </p:txBody>
        </p:sp>
      </p:grpSp>
      <p:sp>
        <p:nvSpPr>
          <p:cNvPr id="2656276" name="Oval 20"/>
          <p:cNvSpPr>
            <a:spLocks noChangeArrowheads="1"/>
          </p:cNvSpPr>
          <p:nvPr/>
        </p:nvSpPr>
        <p:spPr bwMode="auto">
          <a:xfrm>
            <a:off x="254000" y="1962830"/>
            <a:ext cx="4318000" cy="1961130"/>
          </a:xfrm>
          <a:prstGeom prst="ellipse">
            <a:avLst/>
          </a:prstGeom>
          <a:noFill/>
          <a:ln w="38100">
            <a:solidFill>
              <a:schemeClr val="tx1"/>
            </a:solidFill>
            <a:round/>
            <a:headEnd/>
            <a:tailEnd/>
          </a:ln>
        </p:spPr>
        <p:txBody>
          <a:bodyPr wrap="none" anchor="ctr">
            <a:prstTxWarp prst="textNoShape">
              <a:avLst/>
            </a:prstTxWarp>
          </a:bodyPr>
          <a:lstStyle/>
          <a:p>
            <a:endParaRPr lang="en-AU"/>
          </a:p>
        </p:txBody>
      </p:sp>
      <p:sp>
        <p:nvSpPr>
          <p:cNvPr id="26" name="Title 25"/>
          <p:cNvSpPr>
            <a:spLocks noGrp="1"/>
          </p:cNvSpPr>
          <p:nvPr>
            <p:ph type="title"/>
          </p:nvPr>
        </p:nvSpPr>
        <p:spPr>
          <a:xfrm>
            <a:off x="576264" y="685461"/>
            <a:ext cx="8169275" cy="838540"/>
          </a:xfrm>
          <a:effectLst/>
        </p:spPr>
        <p:txBody>
          <a:bodyPr vert="horz" wrap="square" lIns="91440" tIns="45720" rIns="91440" bIns="45720" numCol="1" anchor="t" anchorCtr="0" compatLnSpc="1">
            <a:prstTxWarp prst="textNoShape">
              <a:avLst/>
            </a:prstTxWarp>
          </a:bodyPr>
          <a:lstStyle/>
          <a:p>
            <a:pPr algn="ctr" defTabSz="457200" eaLnBrk="1" fontAlgn="auto" hangingPunct="1">
              <a:spcAft>
                <a:spcPts val="0"/>
              </a:spcAft>
              <a:defRPr/>
            </a:pPr>
            <a:r>
              <a:rPr kumimoji="0" lang="en-US" sz="2400" kern="1200" dirty="0" err="1" smtClean="0">
                <a:solidFill>
                  <a:srgbClr val="FFFF00"/>
                </a:solidFill>
                <a:effectLst>
                  <a:outerShdw blurRad="38100" dist="38100" dir="2700000" algn="tl">
                    <a:srgbClr val="000000">
                      <a:alpha val="43137"/>
                    </a:srgbClr>
                  </a:outerShdw>
                </a:effectLst>
                <a:latin typeface="+mj-lt"/>
                <a:cs typeface="Calibri"/>
              </a:rPr>
              <a:t>Cuatro</a:t>
            </a:r>
            <a:r>
              <a:rPr kumimoji="0" lang="en-US" sz="2400" kern="1200" dirty="0" smtClean="0">
                <a:solidFill>
                  <a:srgbClr val="FFFF00"/>
                </a:solidFill>
                <a:effectLst>
                  <a:outerShdw blurRad="38100" dist="38100" dir="2700000" algn="tl">
                    <a:srgbClr val="000000">
                      <a:alpha val="43137"/>
                    </a:srgbClr>
                  </a:outerShdw>
                </a:effectLst>
                <a:latin typeface="+mj-lt"/>
                <a:cs typeface="Calibri"/>
              </a:rPr>
              <a:t> </a:t>
            </a:r>
            <a:r>
              <a:rPr kumimoji="0" lang="en-US" sz="2400" kern="1200" dirty="0" err="1" smtClean="0">
                <a:solidFill>
                  <a:srgbClr val="FFFF00"/>
                </a:solidFill>
                <a:effectLst>
                  <a:outerShdw blurRad="38100" dist="38100" dir="2700000" algn="tl">
                    <a:srgbClr val="000000">
                      <a:alpha val="43137"/>
                    </a:srgbClr>
                  </a:outerShdw>
                </a:effectLst>
                <a:latin typeface="+mj-lt"/>
                <a:cs typeface="Calibri"/>
              </a:rPr>
              <a:t>Modernizaciones</a:t>
            </a:r>
            <a:r>
              <a:rPr kumimoji="0" lang="en-US" sz="2400" kern="1200" dirty="0" smtClean="0">
                <a:solidFill>
                  <a:srgbClr val="FFFF00"/>
                </a:solidFill>
                <a:effectLst>
                  <a:outerShdw blurRad="38100" dist="38100" dir="2700000" algn="tl">
                    <a:srgbClr val="000000">
                      <a:alpha val="43137"/>
                    </a:srgbClr>
                  </a:outerShdw>
                </a:effectLst>
                <a:latin typeface="+mj-lt"/>
                <a:cs typeface="Calibri"/>
              </a:rPr>
              <a:t> en la </a:t>
            </a:r>
            <a:r>
              <a:rPr kumimoji="0" lang="en-US" sz="2400" kern="1200" dirty="0" err="1" smtClean="0">
                <a:solidFill>
                  <a:srgbClr val="FFFF00"/>
                </a:solidFill>
                <a:effectLst>
                  <a:outerShdw blurRad="38100" dist="38100" dir="2700000" algn="tl">
                    <a:srgbClr val="000000">
                      <a:alpha val="43137"/>
                    </a:srgbClr>
                  </a:outerShdw>
                </a:effectLst>
                <a:latin typeface="+mj-lt"/>
                <a:cs typeface="Calibri"/>
              </a:rPr>
              <a:t>Adquisiciones</a:t>
            </a:r>
            <a:r>
              <a:rPr kumimoji="0" lang="en-US" sz="2400" kern="1200" dirty="0" smtClean="0">
                <a:solidFill>
                  <a:srgbClr val="FFFF00"/>
                </a:solidFill>
                <a:effectLst>
                  <a:outerShdw blurRad="38100" dist="38100" dir="2700000" algn="tl">
                    <a:srgbClr val="000000">
                      <a:alpha val="43137"/>
                    </a:srgbClr>
                  </a:outerShdw>
                </a:effectLst>
                <a:latin typeface="+mj-lt"/>
                <a:cs typeface="Calibri"/>
              </a:rPr>
              <a:t> </a:t>
            </a:r>
            <a:r>
              <a:rPr kumimoji="0" lang="en-US" sz="2400" kern="1200" dirty="0" err="1" smtClean="0">
                <a:solidFill>
                  <a:srgbClr val="FFFF00"/>
                </a:solidFill>
                <a:effectLst>
                  <a:outerShdw blurRad="38100" dist="38100" dir="2700000" algn="tl">
                    <a:srgbClr val="000000">
                      <a:alpha val="43137"/>
                    </a:srgbClr>
                  </a:outerShdw>
                </a:effectLst>
                <a:latin typeface="+mj-lt"/>
                <a:cs typeface="Calibri"/>
              </a:rPr>
              <a:t>Publicas</a:t>
            </a:r>
            <a:endParaRPr kumimoji="0" lang="en-AU" sz="2400" kern="1200" dirty="0" smtClean="0">
              <a:solidFill>
                <a:srgbClr val="FFFF00"/>
              </a:solidFill>
              <a:effectLst>
                <a:outerShdw blurRad="38100" dist="38100" dir="2700000" algn="tl">
                  <a:srgbClr val="000000">
                    <a:alpha val="43137"/>
                  </a:srgbClr>
                </a:outerShdw>
              </a:effectLst>
              <a:latin typeface="+mj-lt"/>
              <a:cs typeface="Calibri"/>
            </a:endParaRPr>
          </a:p>
        </p:txBody>
      </p:sp>
      <p:sp>
        <p:nvSpPr>
          <p:cNvPr id="27" name="Oval 20"/>
          <p:cNvSpPr>
            <a:spLocks noChangeArrowheads="1"/>
          </p:cNvSpPr>
          <p:nvPr/>
        </p:nvSpPr>
        <p:spPr bwMode="auto">
          <a:xfrm>
            <a:off x="4605338" y="2017259"/>
            <a:ext cx="4318000" cy="1961130"/>
          </a:xfrm>
          <a:prstGeom prst="ellipse">
            <a:avLst/>
          </a:prstGeom>
          <a:noFill/>
          <a:ln w="38100">
            <a:solidFill>
              <a:schemeClr val="tx1"/>
            </a:solidFill>
            <a:round/>
            <a:headEnd/>
            <a:tailEnd/>
          </a:ln>
        </p:spPr>
        <p:txBody>
          <a:bodyPr wrap="none" anchor="ctr">
            <a:prstTxWarp prst="textNoShape">
              <a:avLst/>
            </a:prstTxWarp>
          </a:bodyPr>
          <a:lstStyle/>
          <a:p>
            <a:endParaRPr lang="en-AU"/>
          </a:p>
        </p:txBody>
      </p:sp>
      <p:sp>
        <p:nvSpPr>
          <p:cNvPr id="28" name="Oval 20"/>
          <p:cNvSpPr>
            <a:spLocks noChangeArrowheads="1"/>
          </p:cNvSpPr>
          <p:nvPr/>
        </p:nvSpPr>
        <p:spPr bwMode="auto">
          <a:xfrm>
            <a:off x="287338" y="4012407"/>
            <a:ext cx="4318000" cy="1961129"/>
          </a:xfrm>
          <a:prstGeom prst="ellipse">
            <a:avLst/>
          </a:prstGeom>
          <a:noFill/>
          <a:ln w="38100">
            <a:solidFill>
              <a:schemeClr val="tx1"/>
            </a:solidFill>
            <a:round/>
            <a:headEnd/>
            <a:tailEnd/>
          </a:ln>
        </p:spPr>
        <p:txBody>
          <a:bodyPr wrap="none" anchor="ctr">
            <a:prstTxWarp prst="textNoShape">
              <a:avLst/>
            </a:prstTxWarp>
          </a:bodyPr>
          <a:lstStyle/>
          <a:p>
            <a:endParaRPr lang="en-AU"/>
          </a:p>
        </p:txBody>
      </p:sp>
      <p:sp>
        <p:nvSpPr>
          <p:cNvPr id="29" name="Oval 20"/>
          <p:cNvSpPr>
            <a:spLocks noChangeArrowheads="1"/>
          </p:cNvSpPr>
          <p:nvPr/>
        </p:nvSpPr>
        <p:spPr bwMode="auto">
          <a:xfrm>
            <a:off x="4521200" y="3940970"/>
            <a:ext cx="4318000" cy="1961129"/>
          </a:xfrm>
          <a:prstGeom prst="ellipse">
            <a:avLst/>
          </a:prstGeom>
          <a:noFill/>
          <a:ln w="38100">
            <a:solidFill>
              <a:schemeClr val="tx1"/>
            </a:solidFill>
            <a:round/>
            <a:headEnd/>
            <a:tailEnd/>
          </a:ln>
        </p:spPr>
        <p:txBody>
          <a:bodyPr wrap="none" anchor="ctr">
            <a:prstTxWarp prst="textNoShape">
              <a:avLst/>
            </a:prstTxWarp>
          </a:bodyPr>
          <a:lstStyle/>
          <a:p>
            <a:endParaRPr lang="en-AU"/>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 fill="hold"/>
                                        <p:tgtEl>
                                          <p:spTgt spid="3"/>
                                        </p:tgtEl>
                                        <p:attrNameLst>
                                          <p:attrName>ppt_x</p:attrName>
                                        </p:attrNameLst>
                                      </p:cBhvr>
                                      <p:tavLst>
                                        <p:tav tm="0">
                                          <p:val>
                                            <p:strVal val="1+#ppt_w/2"/>
                                          </p:val>
                                        </p:tav>
                                        <p:tav tm="100000">
                                          <p:val>
                                            <p:strVal val="#ppt_x"/>
                                          </p:val>
                                        </p:tav>
                                      </p:tavLst>
                                    </p:anim>
                                    <p:anim calcmode="lin" valueType="num">
                                      <p:cBhvr additive="base">
                                        <p:cTn id="13" dur="3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300" fill="hold"/>
                                        <p:tgtEl>
                                          <p:spTgt spid="4"/>
                                        </p:tgtEl>
                                        <p:attrNameLst>
                                          <p:attrName>ppt_x</p:attrName>
                                        </p:attrNameLst>
                                      </p:cBhvr>
                                      <p:tavLst>
                                        <p:tav tm="0">
                                          <p:val>
                                            <p:strVal val="#ppt_x"/>
                                          </p:val>
                                        </p:tav>
                                        <p:tav tm="100000">
                                          <p:val>
                                            <p:strVal val="#ppt_x"/>
                                          </p:val>
                                        </p:tav>
                                      </p:tavLst>
                                    </p:anim>
                                    <p:anim calcmode="lin" valueType="num">
                                      <p:cBhvr additive="base">
                                        <p:cTn id="18" dur="3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1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 fill="hold"/>
                                        <p:tgtEl>
                                          <p:spTgt spid="5"/>
                                        </p:tgtEl>
                                        <p:attrNameLst>
                                          <p:attrName>ppt_x</p:attrName>
                                        </p:attrNameLst>
                                      </p:cBhvr>
                                      <p:tavLst>
                                        <p:tav tm="0">
                                          <p:val>
                                            <p:strVal val="1+#ppt_w/2"/>
                                          </p:val>
                                        </p:tav>
                                        <p:tav tm="100000">
                                          <p:val>
                                            <p:strVal val="#ppt_x"/>
                                          </p:val>
                                        </p:tav>
                                      </p:tavLst>
                                    </p:anim>
                                    <p:anim calcmode="lin" valueType="num">
                                      <p:cBhvr additive="base">
                                        <p:cTn id="23" dur="3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1" presetClass="entr" presetSubtype="1" fill="hold" grpId="0" nodeType="afterEffect">
                                  <p:stCondLst>
                                    <p:cond delay="0"/>
                                  </p:stCondLst>
                                  <p:childTnLst>
                                    <p:set>
                                      <p:cBhvr>
                                        <p:cTn id="26" dur="1" fill="hold">
                                          <p:stCondLst>
                                            <p:cond delay="0"/>
                                          </p:stCondLst>
                                        </p:cTn>
                                        <p:tgtEl>
                                          <p:spTgt spid="2656276"/>
                                        </p:tgtEl>
                                        <p:attrNameLst>
                                          <p:attrName>style.visibility</p:attrName>
                                        </p:attrNameLst>
                                      </p:cBhvr>
                                      <p:to>
                                        <p:strVal val="visible"/>
                                      </p:to>
                                    </p:set>
                                    <p:animEffect transition="in" filter="wheel(1)">
                                      <p:cBhvr>
                                        <p:cTn id="27" dur="500"/>
                                        <p:tgtEl>
                                          <p:spTgt spid="2656276"/>
                                        </p:tgtEl>
                                      </p:cBhvr>
                                    </p:animEffect>
                                  </p:childTnLst>
                                </p:cTn>
                              </p:par>
                            </p:childTnLst>
                          </p:cTn>
                        </p:par>
                        <p:par>
                          <p:cTn id="28" fill="hold">
                            <p:stCondLst>
                              <p:cond delay="1900"/>
                            </p:stCondLst>
                            <p:childTnLst>
                              <p:par>
                                <p:cTn id="29" presetID="21" presetClass="entr" presetSubtype="1"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1)">
                                      <p:cBhvr>
                                        <p:cTn id="31" dur="500"/>
                                        <p:tgtEl>
                                          <p:spTgt spid="27"/>
                                        </p:tgtEl>
                                      </p:cBhvr>
                                    </p:animEffect>
                                  </p:childTnLst>
                                </p:cTn>
                              </p:par>
                            </p:childTnLst>
                          </p:cTn>
                        </p:par>
                        <p:par>
                          <p:cTn id="32" fill="hold">
                            <p:stCondLst>
                              <p:cond delay="2400"/>
                            </p:stCondLst>
                            <p:childTnLst>
                              <p:par>
                                <p:cTn id="33" presetID="21" presetClass="entr" presetSubtype="1"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500"/>
                                        <p:tgtEl>
                                          <p:spTgt spid="28"/>
                                        </p:tgtEl>
                                      </p:cBhvr>
                                    </p:animEffect>
                                  </p:childTnLst>
                                </p:cTn>
                              </p:par>
                            </p:childTnLst>
                          </p:cTn>
                        </p:par>
                        <p:par>
                          <p:cTn id="36" fill="hold">
                            <p:stCondLst>
                              <p:cond delay="2900"/>
                            </p:stCondLst>
                            <p:childTnLst>
                              <p:par>
                                <p:cTn id="37" presetID="21" presetClass="entr" presetSubtype="1"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heel(1)">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627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reeform 2"/>
          <p:cNvSpPr>
            <a:spLocks noEditPoints="1"/>
          </p:cNvSpPr>
          <p:nvPr/>
        </p:nvSpPr>
        <p:spPr bwMode="auto">
          <a:xfrm>
            <a:off x="4576763" y="1404938"/>
            <a:ext cx="98425" cy="4478337"/>
          </a:xfrm>
          <a:custGeom>
            <a:avLst/>
            <a:gdLst>
              <a:gd name="T0" fmla="*/ 2147483647 w 63"/>
              <a:gd name="T1" fmla="*/ 2147483647 h 2415"/>
              <a:gd name="T2" fmla="*/ 2147483647 w 63"/>
              <a:gd name="T3" fmla="*/ 2147483647 h 2415"/>
              <a:gd name="T4" fmla="*/ 2147483647 w 63"/>
              <a:gd name="T5" fmla="*/ 2147483647 h 2415"/>
              <a:gd name="T6" fmla="*/ 2147483647 w 63"/>
              <a:gd name="T7" fmla="*/ 2147483647 h 2415"/>
              <a:gd name="T8" fmla="*/ 2147483647 w 63"/>
              <a:gd name="T9" fmla="*/ 2147483647 h 2415"/>
              <a:gd name="T10" fmla="*/ 2147483647 w 63"/>
              <a:gd name="T11" fmla="*/ 2147483647 h 2415"/>
              <a:gd name="T12" fmla="*/ 2147483647 w 63"/>
              <a:gd name="T13" fmla="*/ 2147483647 h 2415"/>
              <a:gd name="T14" fmla="*/ 2147483647 w 63"/>
              <a:gd name="T15" fmla="*/ 2147483647 h 2415"/>
              <a:gd name="T16" fmla="*/ 2147483647 w 63"/>
              <a:gd name="T17" fmla="*/ 2147483647 h 2415"/>
              <a:gd name="T18" fmla="*/ 0 w 63"/>
              <a:gd name="T19" fmla="*/ 2147483647 h 2415"/>
              <a:gd name="T20" fmla="*/ 2147483647 w 63"/>
              <a:gd name="T21" fmla="*/ 0 h 2415"/>
              <a:gd name="T22" fmla="*/ 2147483647 w 63"/>
              <a:gd name="T23" fmla="*/ 2147483647 h 2415"/>
              <a:gd name="T24" fmla="*/ 0 w 63"/>
              <a:gd name="T25" fmla="*/ 2147483647 h 2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2415"/>
              <a:gd name="T41" fmla="*/ 63 w 63"/>
              <a:gd name="T42" fmla="*/ 2415 h 24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2415">
                <a:moveTo>
                  <a:pt x="30" y="2375"/>
                </a:moveTo>
                <a:lnTo>
                  <a:pt x="16" y="40"/>
                </a:lnTo>
                <a:lnTo>
                  <a:pt x="33" y="40"/>
                </a:lnTo>
                <a:lnTo>
                  <a:pt x="47" y="2374"/>
                </a:lnTo>
                <a:lnTo>
                  <a:pt x="30" y="2375"/>
                </a:lnTo>
                <a:close/>
                <a:moveTo>
                  <a:pt x="63" y="2366"/>
                </a:moveTo>
                <a:lnTo>
                  <a:pt x="39" y="2415"/>
                </a:lnTo>
                <a:lnTo>
                  <a:pt x="14" y="2367"/>
                </a:lnTo>
                <a:lnTo>
                  <a:pt x="63" y="2366"/>
                </a:lnTo>
                <a:close/>
                <a:moveTo>
                  <a:pt x="0" y="48"/>
                </a:moveTo>
                <a:lnTo>
                  <a:pt x="24" y="0"/>
                </a:lnTo>
                <a:lnTo>
                  <a:pt x="49" y="48"/>
                </a:lnTo>
                <a:lnTo>
                  <a:pt x="0" y="48"/>
                </a:lnTo>
                <a:close/>
              </a:path>
            </a:pathLst>
          </a:custGeom>
          <a:solidFill>
            <a:srgbClr val="FFFF00"/>
          </a:solidFill>
          <a:ln w="12700">
            <a:solidFill>
              <a:srgbClr val="FFFF00"/>
            </a:solidFill>
            <a:bevel/>
            <a:headEnd/>
            <a:tailEnd/>
          </a:ln>
        </p:spPr>
        <p:txBody>
          <a:bodyPr>
            <a:prstTxWarp prst="textNoShape">
              <a:avLst/>
            </a:prstTxWarp>
          </a:bodyPr>
          <a:lstStyle/>
          <a:p>
            <a:pPr algn="ctr" defTabSz="914400" eaLnBrk="0" fontAlgn="base" hangingPunct="0">
              <a:spcBef>
                <a:spcPct val="0"/>
              </a:spcBef>
              <a:spcAft>
                <a:spcPct val="0"/>
              </a:spcAft>
            </a:pPr>
            <a:endParaRPr kumimoji="1" lang="en-AU" sz="1400">
              <a:solidFill>
                <a:srgbClr val="FFFF00"/>
              </a:solidFill>
              <a:latin typeface="Arial Narrow" pitchFamily="34" charset="0"/>
              <a:ea typeface="ＭＳ Ｐゴシック" pitchFamily="34" charset="-128"/>
              <a:cs typeface="ＭＳ Ｐゴシック" pitchFamily="34" charset="-128"/>
            </a:endParaRPr>
          </a:p>
        </p:txBody>
      </p:sp>
      <p:sp>
        <p:nvSpPr>
          <p:cNvPr id="5" name="Freeform 3"/>
          <p:cNvSpPr>
            <a:spLocks noEditPoints="1"/>
          </p:cNvSpPr>
          <p:nvPr/>
        </p:nvSpPr>
        <p:spPr bwMode="auto">
          <a:xfrm>
            <a:off x="860425" y="3829050"/>
            <a:ext cx="7385050" cy="96838"/>
          </a:xfrm>
          <a:custGeom>
            <a:avLst/>
            <a:gdLst>
              <a:gd name="T0" fmla="*/ 2147483647 w 3169"/>
              <a:gd name="T1" fmla="*/ 2147483647 h 50"/>
              <a:gd name="T2" fmla="*/ 2147483647 w 3169"/>
              <a:gd name="T3" fmla="*/ 2147483647 h 50"/>
              <a:gd name="T4" fmla="*/ 2147483647 w 3169"/>
              <a:gd name="T5" fmla="*/ 2147483647 h 50"/>
              <a:gd name="T6" fmla="*/ 2147483647 w 3169"/>
              <a:gd name="T7" fmla="*/ 2147483647 h 50"/>
              <a:gd name="T8" fmla="*/ 2147483647 w 3169"/>
              <a:gd name="T9" fmla="*/ 2147483647 h 50"/>
              <a:gd name="T10" fmla="*/ 2147483647 w 3169"/>
              <a:gd name="T11" fmla="*/ 2147483647 h 50"/>
              <a:gd name="T12" fmla="*/ 0 w 3169"/>
              <a:gd name="T13" fmla="*/ 2147483647 h 50"/>
              <a:gd name="T14" fmla="*/ 2147483647 w 3169"/>
              <a:gd name="T15" fmla="*/ 0 h 50"/>
              <a:gd name="T16" fmla="*/ 2147483647 w 3169"/>
              <a:gd name="T17" fmla="*/ 2147483647 h 50"/>
              <a:gd name="T18" fmla="*/ 2147483647 w 3169"/>
              <a:gd name="T19" fmla="*/ 2147483647 h 50"/>
              <a:gd name="T20" fmla="*/ 2147483647 w 3169"/>
              <a:gd name="T21" fmla="*/ 2147483647 h 50"/>
              <a:gd name="T22" fmla="*/ 2147483647 w 3169"/>
              <a:gd name="T23" fmla="*/ 2147483647 h 50"/>
              <a:gd name="T24" fmla="*/ 2147483647 w 3169"/>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9"/>
              <a:gd name="T40" fmla="*/ 0 h 50"/>
              <a:gd name="T41" fmla="*/ 3169 w 3169"/>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9" h="50">
                <a:moveTo>
                  <a:pt x="41" y="16"/>
                </a:moveTo>
                <a:lnTo>
                  <a:pt x="3128" y="17"/>
                </a:lnTo>
                <a:lnTo>
                  <a:pt x="3128" y="34"/>
                </a:lnTo>
                <a:lnTo>
                  <a:pt x="41" y="33"/>
                </a:lnTo>
                <a:lnTo>
                  <a:pt x="41" y="16"/>
                </a:lnTo>
                <a:close/>
                <a:moveTo>
                  <a:pt x="49" y="49"/>
                </a:moveTo>
                <a:lnTo>
                  <a:pt x="0" y="25"/>
                </a:lnTo>
                <a:lnTo>
                  <a:pt x="49" y="0"/>
                </a:lnTo>
                <a:lnTo>
                  <a:pt x="49" y="49"/>
                </a:lnTo>
                <a:close/>
                <a:moveTo>
                  <a:pt x="3120" y="1"/>
                </a:moveTo>
                <a:lnTo>
                  <a:pt x="3169" y="26"/>
                </a:lnTo>
                <a:lnTo>
                  <a:pt x="3120" y="50"/>
                </a:lnTo>
                <a:lnTo>
                  <a:pt x="3120" y="1"/>
                </a:lnTo>
                <a:close/>
              </a:path>
            </a:pathLst>
          </a:custGeom>
          <a:solidFill>
            <a:srgbClr val="FFFF00"/>
          </a:solidFill>
          <a:ln w="12700">
            <a:solidFill>
              <a:srgbClr val="FFFF00"/>
            </a:solidFill>
            <a:bevel/>
            <a:headEnd/>
            <a:tailEnd/>
          </a:ln>
        </p:spPr>
        <p:txBody>
          <a:bodyPr>
            <a:prstTxWarp prst="textNoShape">
              <a:avLst/>
            </a:prstTxWarp>
          </a:bodyPr>
          <a:lstStyle/>
          <a:p>
            <a:pPr algn="ctr" defTabSz="914400" eaLnBrk="0" fontAlgn="base" hangingPunct="0">
              <a:spcBef>
                <a:spcPct val="0"/>
              </a:spcBef>
              <a:spcAft>
                <a:spcPct val="0"/>
              </a:spcAft>
            </a:pPr>
            <a:endParaRPr kumimoji="1" lang="en-AU" sz="1800">
              <a:solidFill>
                <a:srgbClr val="FFFF00"/>
              </a:solidFill>
              <a:latin typeface="+mj-lt"/>
              <a:ea typeface="ＭＳ Ｐゴシック" pitchFamily="34" charset="-128"/>
              <a:cs typeface="ＭＳ Ｐゴシック" pitchFamily="34" charset="-128"/>
            </a:endParaRPr>
          </a:p>
        </p:txBody>
      </p:sp>
      <p:sp>
        <p:nvSpPr>
          <p:cNvPr id="6" name="Rectangle 4"/>
          <p:cNvSpPr>
            <a:spLocks noChangeArrowheads="1"/>
          </p:cNvSpPr>
          <p:nvPr/>
        </p:nvSpPr>
        <p:spPr bwMode="auto">
          <a:xfrm>
            <a:off x="2726247" y="1058863"/>
            <a:ext cx="3834383" cy="276999"/>
          </a:xfrm>
          <a:prstGeom prst="rect">
            <a:avLst/>
          </a:prstGeom>
          <a:noFill/>
          <a:ln w="9525">
            <a:noFill/>
            <a:miter lim="800000"/>
            <a:headEnd/>
            <a:tailEnd/>
          </a:ln>
          <a:effectLst/>
        </p:spPr>
        <p:txBody>
          <a:bodyPr wrap="none" lIns="0" tIns="0" rIns="0" bIns="0">
            <a:prstTxWarp prst="textNoShape">
              <a:avLst/>
            </a:prstTxWarp>
            <a:spAutoFit/>
          </a:bodyPr>
          <a:lstStyle/>
          <a:p>
            <a:pPr algn="ctr" defTabSz="914400" eaLnBrk="0" fontAlgn="base" hangingPunct="0">
              <a:spcBef>
                <a:spcPct val="0"/>
              </a:spcBef>
              <a:spcAft>
                <a:spcPct val="0"/>
              </a:spcAft>
              <a:defRPr/>
            </a:pPr>
            <a:r>
              <a:rPr kumimoji="1" lang="en-AU" sz="1800" dirty="0">
                <a:solidFill>
                  <a:srgbClr val="FFFF00"/>
                </a:solidFill>
                <a:latin typeface="+mj-lt"/>
                <a:ea typeface="ＭＳ Ｐゴシック" pitchFamily="29" charset="-128"/>
                <a:cs typeface="ＭＳ Ｐゴシック" pitchFamily="29" charset="-128"/>
              </a:rPr>
              <a:t>  </a:t>
            </a:r>
            <a:r>
              <a:rPr kumimoji="1" lang="en-AU" sz="1800" dirty="0">
                <a:solidFill>
                  <a:srgbClr val="FFFF00"/>
                </a:solidFill>
                <a:effectLst>
                  <a:outerShdw blurRad="38100" dist="38100" dir="2700000" algn="tl">
                    <a:srgbClr val="000000">
                      <a:alpha val="43137"/>
                    </a:srgbClr>
                  </a:outerShdw>
                </a:effectLst>
                <a:latin typeface="+mj-lt"/>
                <a:ea typeface="ＭＳ Ｐゴシック" pitchFamily="29" charset="-128"/>
                <a:cs typeface="ＭＳ Ｐゴシック" pitchFamily="29" charset="-128"/>
              </a:rPr>
              <a:t>Standards de </a:t>
            </a:r>
            <a:r>
              <a:rPr kumimoji="1" lang="en-AU" sz="1800" dirty="0" err="1">
                <a:solidFill>
                  <a:srgbClr val="FFFF00"/>
                </a:solidFill>
                <a:effectLst>
                  <a:outerShdw blurRad="38100" dist="38100" dir="2700000" algn="tl">
                    <a:srgbClr val="000000">
                      <a:alpha val="43137"/>
                    </a:srgbClr>
                  </a:outerShdw>
                </a:effectLst>
                <a:latin typeface="+mj-lt"/>
                <a:ea typeface="ＭＳ Ｐゴシック" pitchFamily="29" charset="-128"/>
                <a:cs typeface="ＭＳ Ｐゴシック" pitchFamily="29" charset="-128"/>
              </a:rPr>
              <a:t>Gobernabilidad</a:t>
            </a:r>
            <a:endParaRPr kumimoji="1" lang="en-AU" sz="1800" dirty="0">
              <a:solidFill>
                <a:srgbClr val="FFFF00"/>
              </a:solidFill>
              <a:effectLst>
                <a:outerShdw blurRad="38100" dist="38100" dir="2700000" algn="tl">
                  <a:srgbClr val="000000">
                    <a:alpha val="43137"/>
                  </a:srgbClr>
                </a:outerShdw>
              </a:effectLst>
              <a:latin typeface="+mj-lt"/>
              <a:ea typeface="ＭＳ Ｐゴシック" pitchFamily="29" charset="-128"/>
              <a:cs typeface="ＭＳ Ｐゴシック" pitchFamily="29" charset="-128"/>
            </a:endParaRPr>
          </a:p>
        </p:txBody>
      </p:sp>
      <p:sp>
        <p:nvSpPr>
          <p:cNvPr id="7" name="Rectangle 5"/>
          <p:cNvSpPr>
            <a:spLocks noChangeArrowheads="1"/>
          </p:cNvSpPr>
          <p:nvPr/>
        </p:nvSpPr>
        <p:spPr bwMode="auto">
          <a:xfrm>
            <a:off x="3684041" y="5878513"/>
            <a:ext cx="1918795" cy="553998"/>
          </a:xfrm>
          <a:prstGeom prst="rect">
            <a:avLst/>
          </a:prstGeom>
          <a:noFill/>
          <a:ln w="9525">
            <a:noFill/>
            <a:miter lim="800000"/>
            <a:headEnd/>
            <a:tailEnd/>
          </a:ln>
          <a:effectLst/>
        </p:spPr>
        <p:txBody>
          <a:bodyPr wrap="none" lIns="0" tIns="0" rIns="0" bIns="0">
            <a:prstTxWarp prst="textNoShape">
              <a:avLst/>
            </a:prstTxWarp>
            <a:spAutoFit/>
          </a:bodyPr>
          <a:lstStyle/>
          <a:p>
            <a:pPr algn="ctr" defTabSz="914400" eaLnBrk="0" fontAlgn="base" hangingPunct="0">
              <a:spcBef>
                <a:spcPct val="0"/>
              </a:spcBef>
              <a:spcAft>
                <a:spcPct val="0"/>
              </a:spcAft>
              <a:defRPr/>
            </a:pPr>
            <a:r>
              <a:rPr kumimoji="1" lang="en-AU" sz="1800" dirty="0">
                <a:solidFill>
                  <a:srgbClr val="FFFF00"/>
                </a:solidFill>
                <a:latin typeface="+mj-lt"/>
                <a:ea typeface="ＭＳ Ｐゴシック" pitchFamily="29" charset="-128"/>
                <a:cs typeface="Calibri"/>
              </a:rPr>
              <a:t>    </a:t>
            </a:r>
            <a:r>
              <a:rPr kumimoji="1" lang="en-AU" sz="1800" dirty="0" err="1" smtClean="0">
                <a:solidFill>
                  <a:srgbClr val="FFFF00"/>
                </a:solidFill>
                <a:effectLst>
                  <a:outerShdw blurRad="38100" dist="38100" dir="2700000" algn="tl">
                    <a:srgbClr val="000000">
                      <a:alpha val="43137"/>
                    </a:srgbClr>
                  </a:outerShdw>
                </a:effectLst>
                <a:latin typeface="+mj-lt"/>
                <a:ea typeface="ＭＳ Ｐゴシック" pitchFamily="29" charset="-128"/>
                <a:cs typeface="Calibri"/>
              </a:rPr>
              <a:t>Conformidad</a:t>
            </a:r>
            <a:endParaRPr lang="en-AU" sz="1800" dirty="0">
              <a:solidFill>
                <a:srgbClr val="FFFF00"/>
              </a:solidFill>
              <a:effectLst>
                <a:outerShdw blurRad="38100" dist="38100" dir="2700000" algn="tl">
                  <a:srgbClr val="000000">
                    <a:alpha val="43137"/>
                  </a:srgbClr>
                </a:outerShdw>
              </a:effectLst>
              <a:latin typeface="+mj-lt"/>
              <a:ea typeface="ＭＳ Ｐゴシック" pitchFamily="29" charset="-128"/>
              <a:cs typeface="Calibri"/>
            </a:endParaRPr>
          </a:p>
          <a:p>
            <a:pPr algn="ctr" defTabSz="914400" eaLnBrk="0" fontAlgn="base" hangingPunct="0">
              <a:spcBef>
                <a:spcPct val="0"/>
              </a:spcBef>
              <a:spcAft>
                <a:spcPct val="0"/>
              </a:spcAft>
              <a:defRPr/>
            </a:pPr>
            <a:r>
              <a:rPr kumimoji="1" lang="en-AU" sz="1800" dirty="0" err="1" smtClean="0">
                <a:solidFill>
                  <a:srgbClr val="FFFF00"/>
                </a:solidFill>
                <a:effectLst>
                  <a:outerShdw blurRad="38100" dist="38100" dir="2700000" algn="tl">
                    <a:srgbClr val="000000">
                      <a:alpha val="43137"/>
                    </a:srgbClr>
                  </a:outerShdw>
                </a:effectLst>
                <a:latin typeface="+mj-lt"/>
                <a:ea typeface="ＭＳ Ｐゴシック" pitchFamily="29" charset="-128"/>
                <a:cs typeface="Calibri"/>
              </a:rPr>
              <a:t>Regulatoria</a:t>
            </a:r>
            <a:endParaRPr kumimoji="1" lang="en-AU" sz="1800" dirty="0">
              <a:solidFill>
                <a:srgbClr val="FFFF00"/>
              </a:solidFill>
              <a:effectLst>
                <a:outerShdw blurRad="38100" dist="38100" dir="2700000" algn="tl">
                  <a:srgbClr val="000000">
                    <a:alpha val="43137"/>
                  </a:srgbClr>
                </a:outerShdw>
              </a:effectLst>
              <a:latin typeface="+mj-lt"/>
              <a:ea typeface="ＭＳ Ｐゴシック" pitchFamily="29" charset="-128"/>
              <a:cs typeface="Calibri"/>
            </a:endParaRPr>
          </a:p>
        </p:txBody>
      </p:sp>
      <p:sp>
        <p:nvSpPr>
          <p:cNvPr id="8" name="Rectangle 6"/>
          <p:cNvSpPr>
            <a:spLocks noChangeArrowheads="1"/>
          </p:cNvSpPr>
          <p:nvPr/>
        </p:nvSpPr>
        <p:spPr bwMode="auto">
          <a:xfrm>
            <a:off x="878168" y="3443288"/>
            <a:ext cx="1029729" cy="276999"/>
          </a:xfrm>
          <a:prstGeom prst="rect">
            <a:avLst/>
          </a:prstGeom>
          <a:noFill/>
          <a:ln w="9525">
            <a:noFill/>
            <a:miter lim="800000"/>
            <a:headEnd/>
            <a:tailEnd/>
          </a:ln>
          <a:effectLst/>
        </p:spPr>
        <p:txBody>
          <a:bodyPr wrap="none" lIns="0" tIns="0" rIns="0" bIns="0">
            <a:prstTxWarp prst="textNoShape">
              <a:avLst/>
            </a:prstTxWarp>
            <a:spAutoFit/>
          </a:bodyPr>
          <a:lstStyle/>
          <a:p>
            <a:pPr algn="ctr" defTabSz="914400" eaLnBrk="0" fontAlgn="base" hangingPunct="0">
              <a:spcBef>
                <a:spcPct val="0"/>
              </a:spcBef>
              <a:spcAft>
                <a:spcPct val="0"/>
              </a:spcAft>
              <a:defRPr/>
            </a:pPr>
            <a:r>
              <a:rPr kumimoji="1" lang="en-AU" sz="1800" dirty="0" err="1">
                <a:solidFill>
                  <a:srgbClr val="FFFF00"/>
                </a:solidFill>
                <a:effectLst>
                  <a:outerShdw blurRad="38100" dist="38100" dir="2700000" algn="tl">
                    <a:srgbClr val="000000">
                      <a:alpha val="43137"/>
                    </a:srgbClr>
                  </a:outerShdw>
                </a:effectLst>
                <a:latin typeface="+mj-lt"/>
                <a:ea typeface="ＭＳ Ｐゴシック" pitchFamily="29" charset="-128"/>
                <a:cs typeface="Calibri"/>
              </a:rPr>
              <a:t>Proceso</a:t>
            </a:r>
            <a:endParaRPr kumimoji="1" lang="en-AU" sz="1800" dirty="0">
              <a:solidFill>
                <a:srgbClr val="FFFF00"/>
              </a:solidFill>
              <a:effectLst>
                <a:outerShdw blurRad="38100" dist="38100" dir="2700000" algn="tl">
                  <a:srgbClr val="000000">
                    <a:alpha val="43137"/>
                  </a:srgbClr>
                </a:outerShdw>
              </a:effectLst>
              <a:latin typeface="+mj-lt"/>
              <a:ea typeface="ＭＳ Ｐゴシック" pitchFamily="29" charset="-128"/>
              <a:cs typeface="Calibri"/>
            </a:endParaRPr>
          </a:p>
        </p:txBody>
      </p:sp>
      <p:sp>
        <p:nvSpPr>
          <p:cNvPr id="9" name="Rectangle 7"/>
          <p:cNvSpPr>
            <a:spLocks noChangeArrowheads="1"/>
          </p:cNvSpPr>
          <p:nvPr/>
        </p:nvSpPr>
        <p:spPr bwMode="auto">
          <a:xfrm>
            <a:off x="6748787" y="3481388"/>
            <a:ext cx="1410643" cy="276999"/>
          </a:xfrm>
          <a:prstGeom prst="rect">
            <a:avLst/>
          </a:prstGeom>
          <a:noFill/>
          <a:ln w="9525">
            <a:noFill/>
            <a:miter lim="800000"/>
            <a:headEnd/>
            <a:tailEnd/>
          </a:ln>
          <a:effectLst/>
        </p:spPr>
        <p:txBody>
          <a:bodyPr wrap="none" lIns="0" tIns="0" rIns="0" bIns="0">
            <a:prstTxWarp prst="textNoShape">
              <a:avLst/>
            </a:prstTxWarp>
            <a:spAutoFit/>
          </a:bodyPr>
          <a:lstStyle/>
          <a:p>
            <a:pPr algn="ctr" defTabSz="914400" eaLnBrk="0" fontAlgn="base" hangingPunct="0">
              <a:spcBef>
                <a:spcPct val="0"/>
              </a:spcBef>
              <a:spcAft>
                <a:spcPct val="0"/>
              </a:spcAft>
              <a:defRPr/>
            </a:pPr>
            <a:r>
              <a:rPr kumimoji="1" lang="en-AU" sz="1800" dirty="0" err="1">
                <a:solidFill>
                  <a:srgbClr val="FFFF00"/>
                </a:solidFill>
                <a:effectLst>
                  <a:outerShdw blurRad="38100" dist="38100" dir="2700000" algn="tl">
                    <a:srgbClr val="000000">
                      <a:alpha val="43137"/>
                    </a:srgbClr>
                  </a:outerShdw>
                </a:effectLst>
                <a:latin typeface="+mj-lt"/>
                <a:ea typeface="ＭＳ Ｐゴシック" pitchFamily="29" charset="-128"/>
                <a:cs typeface="Calibri"/>
              </a:rPr>
              <a:t>Resultados</a:t>
            </a:r>
            <a:endParaRPr kumimoji="1" lang="en-AU" sz="1800" dirty="0">
              <a:solidFill>
                <a:srgbClr val="FFFF00"/>
              </a:solidFill>
              <a:effectLst>
                <a:outerShdw blurRad="38100" dist="38100" dir="2700000" algn="tl">
                  <a:srgbClr val="000000">
                    <a:alpha val="43137"/>
                  </a:srgbClr>
                </a:outerShdw>
              </a:effectLst>
              <a:latin typeface="+mj-lt"/>
              <a:ea typeface="ＭＳ Ｐゴシック" pitchFamily="29" charset="-128"/>
              <a:cs typeface="Calibri"/>
            </a:endParaRPr>
          </a:p>
        </p:txBody>
      </p:sp>
      <p:grpSp>
        <p:nvGrpSpPr>
          <p:cNvPr id="2" name="Group 8"/>
          <p:cNvGrpSpPr>
            <a:grpSpLocks/>
          </p:cNvGrpSpPr>
          <p:nvPr/>
        </p:nvGrpSpPr>
        <p:grpSpPr bwMode="auto">
          <a:xfrm>
            <a:off x="976313" y="3316290"/>
            <a:ext cx="7772400" cy="627063"/>
            <a:chOff x="527" y="1945"/>
            <a:chExt cx="4896" cy="395"/>
          </a:xfrm>
        </p:grpSpPr>
        <p:sp>
          <p:nvSpPr>
            <p:cNvPr id="11" name="AutoShape 9"/>
            <p:cNvSpPr>
              <a:spLocks noChangeArrowheads="1"/>
            </p:cNvSpPr>
            <p:nvPr/>
          </p:nvSpPr>
          <p:spPr bwMode="auto">
            <a:xfrm rot="-1586000">
              <a:off x="527" y="1945"/>
              <a:ext cx="4896" cy="359"/>
            </a:xfrm>
            <a:prstGeom prst="rightArrow">
              <a:avLst>
                <a:gd name="adj1" fmla="val 50000"/>
                <a:gd name="adj2" fmla="val 340947"/>
              </a:avLst>
            </a:prstGeom>
            <a:solidFill>
              <a:srgbClr val="FF0000"/>
            </a:solidFill>
            <a:ln w="9525">
              <a:solidFill>
                <a:schemeClr val="bg1"/>
              </a:solidFill>
              <a:miter lim="800000"/>
              <a:headEnd/>
              <a:tailEnd/>
            </a:ln>
          </p:spPr>
          <p:txBody>
            <a:bodyPr wrap="none" anchor="ctr">
              <a:prstTxWarp prst="textNoShape">
                <a:avLst/>
              </a:prstTxWarp>
            </a:bodyPr>
            <a:lstStyle/>
            <a:p>
              <a:pPr algn="ctr" defTabSz="914400" eaLnBrk="0" fontAlgn="base" hangingPunct="0">
                <a:spcBef>
                  <a:spcPct val="0"/>
                </a:spcBef>
                <a:spcAft>
                  <a:spcPct val="0"/>
                </a:spcAft>
              </a:pPr>
              <a:endParaRPr kumimoji="1" lang="en-AU" sz="1800">
                <a:solidFill>
                  <a:srgbClr val="FFFF00"/>
                </a:solidFill>
                <a:latin typeface="+mj-lt"/>
                <a:ea typeface="ＭＳ Ｐゴシック" pitchFamily="34" charset="-128"/>
                <a:cs typeface="ＭＳ Ｐゴシック" pitchFamily="34" charset="-128"/>
              </a:endParaRPr>
            </a:p>
          </p:txBody>
        </p:sp>
        <p:sp>
          <p:nvSpPr>
            <p:cNvPr id="12" name="Text Box 10"/>
            <p:cNvSpPr txBox="1">
              <a:spLocks noChangeArrowheads="1"/>
            </p:cNvSpPr>
            <p:nvPr/>
          </p:nvSpPr>
          <p:spPr bwMode="auto">
            <a:xfrm rot="20034790">
              <a:off x="727" y="2107"/>
              <a:ext cx="4052" cy="233"/>
            </a:xfrm>
            <a:prstGeom prst="rect">
              <a:avLst/>
            </a:prstGeom>
            <a:noFill/>
            <a:ln w="9525">
              <a:noFill/>
              <a:miter lim="800000"/>
              <a:headEnd/>
              <a:tailEnd/>
            </a:ln>
          </p:spPr>
          <p:txBody>
            <a:bodyPr wrap="none" anchor="b">
              <a:prstTxWarp prst="textNoShape">
                <a:avLst/>
              </a:prstTxWarp>
              <a:spAutoFit/>
            </a:bodyPr>
            <a:lstStyle/>
            <a:p>
              <a:pPr algn="ctr" defTabSz="914400" eaLnBrk="0" fontAlgn="base" hangingPunct="0">
                <a:spcBef>
                  <a:spcPct val="0"/>
                </a:spcBef>
                <a:spcAft>
                  <a:spcPct val="0"/>
                </a:spcAft>
                <a:defRPr/>
              </a:pPr>
              <a:r>
                <a:rPr kumimoji="1" lang="en-US" sz="1800" dirty="0" err="1">
                  <a:solidFill>
                    <a:srgbClr val="FFFF00"/>
                  </a:solidFill>
                  <a:latin typeface="+mj-lt"/>
                  <a:ea typeface="ＭＳ Ｐゴシック" pitchFamily="29" charset="-128"/>
                  <a:cs typeface="ＭＳ Ｐゴシック" pitchFamily="29" charset="-128"/>
                </a:rPr>
                <a:t>Tendencias</a:t>
              </a:r>
              <a:r>
                <a:rPr kumimoji="1" lang="en-US" sz="1800" dirty="0">
                  <a:solidFill>
                    <a:srgbClr val="FFFF00"/>
                  </a:solidFill>
                  <a:latin typeface="+mj-lt"/>
                  <a:ea typeface="ＭＳ Ｐゴシック" pitchFamily="29" charset="-128"/>
                  <a:cs typeface="ＭＳ Ｐゴシック" pitchFamily="29" charset="-128"/>
                </a:rPr>
                <a:t> </a:t>
              </a:r>
              <a:r>
                <a:rPr kumimoji="1" lang="en-US" sz="1800" dirty="0" err="1">
                  <a:solidFill>
                    <a:srgbClr val="FFFF00"/>
                  </a:solidFill>
                  <a:latin typeface="+mj-lt"/>
                  <a:ea typeface="ＭＳ Ｐゴシック" pitchFamily="29" charset="-128"/>
                  <a:cs typeface="ＭＳ Ｐゴシック" pitchFamily="29" charset="-128"/>
                </a:rPr>
                <a:t>Internacionales</a:t>
              </a:r>
              <a:r>
                <a:rPr kumimoji="1" lang="en-US" sz="1800" dirty="0">
                  <a:solidFill>
                    <a:srgbClr val="FFFF00"/>
                  </a:solidFill>
                  <a:latin typeface="+mj-lt"/>
                  <a:ea typeface="ＭＳ Ｐゴシック" pitchFamily="29" charset="-128"/>
                  <a:cs typeface="ＭＳ Ｐゴシック" pitchFamily="29" charset="-128"/>
                </a:rPr>
                <a:t> en </a:t>
              </a:r>
              <a:r>
                <a:rPr kumimoji="1" lang="en-US" sz="1800" dirty="0" err="1">
                  <a:solidFill>
                    <a:srgbClr val="FFFF00"/>
                  </a:solidFill>
                  <a:latin typeface="+mj-lt"/>
                  <a:ea typeface="ＭＳ Ｐゴシック" pitchFamily="29" charset="-128"/>
                  <a:cs typeface="ＭＳ Ｐゴシック" pitchFamily="29" charset="-128"/>
                </a:rPr>
                <a:t>Compras</a:t>
              </a:r>
              <a:r>
                <a:rPr kumimoji="1" lang="en-US" sz="1800" dirty="0">
                  <a:solidFill>
                    <a:srgbClr val="FFFF00"/>
                  </a:solidFill>
                  <a:latin typeface="+mj-lt"/>
                  <a:ea typeface="ＭＳ Ｐゴシック" pitchFamily="29" charset="-128"/>
                  <a:cs typeface="ＭＳ Ｐゴシック" pitchFamily="29" charset="-128"/>
                </a:rPr>
                <a:t> </a:t>
              </a:r>
              <a:r>
                <a:rPr kumimoji="1" lang="en-US" sz="1800" dirty="0" err="1">
                  <a:solidFill>
                    <a:srgbClr val="FFFF00"/>
                  </a:solidFill>
                  <a:latin typeface="+mj-lt"/>
                  <a:ea typeface="ＭＳ Ｐゴシック" pitchFamily="29" charset="-128"/>
                  <a:cs typeface="ＭＳ Ｐゴシック" pitchFamily="29" charset="-128"/>
                </a:rPr>
                <a:t>Públicas</a:t>
              </a:r>
              <a:r>
                <a:rPr kumimoji="1" lang="en-US" sz="1800" dirty="0">
                  <a:solidFill>
                    <a:srgbClr val="FFFF00"/>
                  </a:solidFill>
                  <a:latin typeface="+mj-lt"/>
                  <a:ea typeface="ＭＳ Ｐゴシック" pitchFamily="29" charset="-128"/>
                  <a:cs typeface="ＭＳ Ｐゴシック" pitchFamily="29" charset="-128"/>
                </a:rPr>
                <a:t> </a:t>
              </a:r>
              <a:endParaRPr kumimoji="1" lang="en-AU" sz="1800" dirty="0">
                <a:solidFill>
                  <a:srgbClr val="FFFF00"/>
                </a:solidFill>
                <a:latin typeface="+mj-lt"/>
                <a:ea typeface="ＭＳ Ｐゴシック" pitchFamily="29" charset="-128"/>
                <a:cs typeface="ＭＳ Ｐゴシック" pitchFamily="29" charset="-128"/>
              </a:endParaRPr>
            </a:p>
          </p:txBody>
        </p:sp>
      </p:grpSp>
      <p:sp>
        <p:nvSpPr>
          <p:cNvPr id="13" name="Oval 11"/>
          <p:cNvSpPr>
            <a:spLocks noChangeArrowheads="1"/>
          </p:cNvSpPr>
          <p:nvPr/>
        </p:nvSpPr>
        <p:spPr bwMode="auto">
          <a:xfrm>
            <a:off x="598595" y="5088457"/>
            <a:ext cx="1758197" cy="1077764"/>
          </a:xfrm>
          <a:prstGeom prst="ellipse">
            <a:avLst/>
          </a:prstGeom>
          <a:gradFill rotWithShape="1">
            <a:gsLst>
              <a:gs pos="0">
                <a:srgbClr val="0000CC">
                  <a:alpha val="50000"/>
                </a:srgbClr>
              </a:gs>
              <a:gs pos="100000">
                <a:srgbClr val="000000">
                  <a:alpha val="51999"/>
                </a:srgbClr>
              </a:gs>
            </a:gsLst>
            <a:lin ang="5400000" scaled="1"/>
          </a:gradFill>
          <a:ln w="28575">
            <a:noFill/>
            <a:round/>
            <a:headEnd/>
            <a:tailEnd/>
          </a:ln>
        </p:spPr>
        <p:txBody>
          <a:bodyPr wrap="none" anchor="ctr">
            <a:prstTxWarp prst="textNoShape">
              <a:avLst/>
            </a:prstTxWarp>
          </a:bodyPr>
          <a:lstStyle/>
          <a:p>
            <a:pPr algn="ctr" defTabSz="914400" eaLnBrk="0" fontAlgn="base" hangingPunct="0">
              <a:spcBef>
                <a:spcPct val="0"/>
              </a:spcBef>
              <a:spcAft>
                <a:spcPct val="0"/>
              </a:spcAft>
            </a:pPr>
            <a:r>
              <a:rPr kumimoji="1" lang="en-AU" sz="1600" dirty="0" smtClean="0">
                <a:solidFill>
                  <a:srgbClr val="FFFF00"/>
                </a:solidFill>
                <a:effectLst>
                  <a:outerShdw blurRad="38100" dist="38100" dir="2700000" algn="tl">
                    <a:srgbClr val="000000">
                      <a:alpha val="43137"/>
                    </a:srgbClr>
                  </a:outerShdw>
                </a:effectLst>
                <a:latin typeface="+mj-lt"/>
                <a:ea typeface="ＭＳ Ｐゴシック" pitchFamily="34" charset="-128"/>
                <a:cs typeface="Calibri"/>
              </a:rPr>
              <a:t>Traditional</a:t>
            </a:r>
            <a:endParaRPr kumimoji="1" lang="en-AU" sz="1600" dirty="0" smtClean="0">
              <a:solidFill>
                <a:srgbClr val="FFFF00"/>
              </a:solidFill>
              <a:effectLst>
                <a:outerShdw blurRad="38100" dist="38100" dir="2700000" algn="tl">
                  <a:srgbClr val="000000">
                    <a:alpha val="43137"/>
                  </a:srgbClr>
                </a:outerShdw>
              </a:effectLst>
              <a:latin typeface="+mj-lt"/>
              <a:ea typeface="ＭＳ Ｐゴシック" pitchFamily="34" charset="-128"/>
              <a:cs typeface="Calibri"/>
            </a:endParaRPr>
          </a:p>
          <a:p>
            <a:pPr algn="ctr" defTabSz="914400" eaLnBrk="0" fontAlgn="base" hangingPunct="0">
              <a:spcBef>
                <a:spcPct val="0"/>
              </a:spcBef>
              <a:spcAft>
                <a:spcPct val="0"/>
              </a:spcAft>
            </a:pPr>
            <a:r>
              <a:rPr kumimoji="1" lang="en-AU" sz="1600" dirty="0" smtClean="0">
                <a:solidFill>
                  <a:srgbClr val="FFFF00"/>
                </a:solidFill>
                <a:effectLst>
                  <a:outerShdw blurRad="38100" dist="38100" dir="2700000" algn="tl">
                    <a:srgbClr val="000000">
                      <a:alpha val="43137"/>
                    </a:srgbClr>
                  </a:outerShdw>
                </a:effectLst>
                <a:latin typeface="+mj-lt"/>
                <a:ea typeface="ＭＳ Ｐゴシック" pitchFamily="34" charset="-128"/>
                <a:cs typeface="Calibri"/>
              </a:rPr>
              <a:t>Procurement</a:t>
            </a:r>
            <a:endParaRPr kumimoji="1" lang="en-AU" sz="1600" dirty="0">
              <a:solidFill>
                <a:srgbClr val="FFFF00"/>
              </a:solidFill>
              <a:effectLst>
                <a:outerShdw blurRad="38100" dist="38100" dir="2700000" algn="tl">
                  <a:srgbClr val="000000">
                    <a:alpha val="43137"/>
                  </a:srgbClr>
                </a:outerShdw>
              </a:effectLst>
              <a:latin typeface="+mj-lt"/>
              <a:ea typeface="ＭＳ Ｐゴシック" pitchFamily="34" charset="-128"/>
              <a:cs typeface="Calibri"/>
            </a:endParaRPr>
          </a:p>
        </p:txBody>
      </p:sp>
      <p:sp>
        <p:nvSpPr>
          <p:cNvPr id="14" name="Oval 19"/>
          <p:cNvSpPr>
            <a:spLocks noChangeArrowheads="1"/>
          </p:cNvSpPr>
          <p:nvPr/>
        </p:nvSpPr>
        <p:spPr bwMode="auto">
          <a:xfrm>
            <a:off x="7375824" y="1935186"/>
            <a:ext cx="1776374" cy="1090343"/>
          </a:xfrm>
          <a:prstGeom prst="ellipse">
            <a:avLst/>
          </a:prstGeom>
          <a:gradFill rotWithShape="1">
            <a:gsLst>
              <a:gs pos="0">
                <a:srgbClr val="0000CC">
                  <a:alpha val="50000"/>
                </a:srgbClr>
              </a:gs>
              <a:gs pos="100000">
                <a:srgbClr val="000000">
                  <a:alpha val="51999"/>
                </a:srgbClr>
              </a:gs>
            </a:gsLst>
            <a:lin ang="5400000" scaled="1"/>
          </a:gradFill>
          <a:ln w="28575">
            <a:noFill/>
            <a:round/>
            <a:headEnd/>
            <a:tailEnd/>
          </a:ln>
        </p:spPr>
        <p:txBody>
          <a:bodyPr wrap="none" anchor="ctr">
            <a:prstTxWarp prst="textNoShape">
              <a:avLst/>
            </a:prstTxWarp>
          </a:bodyPr>
          <a:lstStyle/>
          <a:p>
            <a:pPr algn="ctr" defTabSz="914400" eaLnBrk="0" fontAlgn="base" hangingPunct="0">
              <a:spcBef>
                <a:spcPct val="0"/>
              </a:spcBef>
              <a:spcAft>
                <a:spcPct val="0"/>
              </a:spcAft>
            </a:pPr>
            <a:r>
              <a:rPr lang="en-AU" sz="1600" dirty="0" smtClean="0">
                <a:solidFill>
                  <a:srgbClr val="FFFF00"/>
                </a:solidFill>
                <a:effectLst>
                  <a:outerShdw blurRad="38100" dist="38100" dir="2700000" algn="tl">
                    <a:srgbClr val="000000">
                      <a:alpha val="43137"/>
                    </a:srgbClr>
                  </a:outerShdw>
                </a:effectLst>
                <a:latin typeface="+mj-lt"/>
                <a:ea typeface="ＭＳ Ｐゴシック" pitchFamily="34" charset="-128"/>
                <a:cs typeface="Calibri"/>
              </a:rPr>
              <a:t>Best value</a:t>
            </a:r>
            <a:endParaRPr kumimoji="1" lang="en-AU" sz="1600" dirty="0" smtClean="0">
              <a:solidFill>
                <a:srgbClr val="FFFF00"/>
              </a:solidFill>
              <a:effectLst>
                <a:outerShdw blurRad="38100" dist="38100" dir="2700000" algn="tl">
                  <a:srgbClr val="000000">
                    <a:alpha val="43137"/>
                  </a:srgbClr>
                </a:outerShdw>
              </a:effectLst>
              <a:latin typeface="+mj-lt"/>
              <a:ea typeface="ＭＳ Ｐゴシック" pitchFamily="34" charset="-128"/>
              <a:cs typeface="Calibri"/>
            </a:endParaRPr>
          </a:p>
          <a:p>
            <a:pPr algn="ctr" defTabSz="914400" eaLnBrk="0" fontAlgn="base" hangingPunct="0">
              <a:spcBef>
                <a:spcPct val="0"/>
              </a:spcBef>
              <a:spcAft>
                <a:spcPct val="0"/>
              </a:spcAft>
            </a:pPr>
            <a:r>
              <a:rPr kumimoji="1" lang="en-AU" sz="1600" dirty="0" smtClean="0">
                <a:solidFill>
                  <a:srgbClr val="FFFF00"/>
                </a:solidFill>
                <a:effectLst>
                  <a:outerShdw blurRad="38100" dist="38100" dir="2700000" algn="tl">
                    <a:srgbClr val="000000">
                      <a:alpha val="43137"/>
                    </a:srgbClr>
                  </a:outerShdw>
                </a:effectLst>
                <a:latin typeface="+mj-lt"/>
                <a:ea typeface="ＭＳ Ｐゴシック" pitchFamily="34" charset="-128"/>
                <a:cs typeface="Calibri"/>
              </a:rPr>
              <a:t>Procurement</a:t>
            </a:r>
            <a:endParaRPr kumimoji="1" lang="en-AU" sz="1600" dirty="0">
              <a:solidFill>
                <a:srgbClr val="FFFF00"/>
              </a:solidFill>
              <a:effectLst>
                <a:outerShdw blurRad="38100" dist="38100" dir="2700000" algn="tl">
                  <a:srgbClr val="000000">
                    <a:alpha val="43137"/>
                  </a:srgbClr>
                </a:outerShdw>
              </a:effectLst>
              <a:latin typeface="+mj-lt"/>
              <a:ea typeface="ＭＳ Ｐゴシック" pitchFamily="34" charset="-128"/>
              <a:cs typeface="Calibri"/>
            </a:endParaRPr>
          </a:p>
        </p:txBody>
      </p:sp>
      <p:sp>
        <p:nvSpPr>
          <p:cNvPr id="15" name="Text Box 23"/>
          <p:cNvSpPr txBox="1">
            <a:spLocks noChangeArrowheads="1"/>
          </p:cNvSpPr>
          <p:nvPr/>
        </p:nvSpPr>
        <p:spPr bwMode="auto">
          <a:xfrm>
            <a:off x="567893" y="395500"/>
            <a:ext cx="8051152" cy="415498"/>
          </a:xfrm>
          <a:prstGeom prst="rect">
            <a:avLst/>
          </a:prstGeom>
          <a:noFill/>
          <a:ln w="203200" cmpd="tri">
            <a:noFill/>
            <a:miter lim="800000"/>
            <a:headEnd/>
            <a:tailEnd/>
          </a:ln>
          <a:effectLst/>
        </p:spPr>
        <p:txBody>
          <a:bodyPr wrap="none" anchor="ctr">
            <a:prstTxWarp prst="textNoShape">
              <a:avLst/>
            </a:prstTxWarp>
            <a:spAutoFit/>
          </a:bodyPr>
          <a:lstStyle/>
          <a:p>
            <a:pPr defTabSz="457200" eaLnBrk="1" fontAlgn="auto" hangingPunct="1">
              <a:lnSpc>
                <a:spcPct val="85000"/>
              </a:lnSpc>
              <a:spcAft>
                <a:spcPts val="0"/>
              </a:spcAft>
              <a:defRPr/>
            </a:pPr>
            <a:r>
              <a:rPr kumimoji="0" lang="en-US" sz="2400" dirty="0" err="1" smtClean="0">
                <a:solidFill>
                  <a:srgbClr val="FFFF00"/>
                </a:solidFill>
                <a:effectLst>
                  <a:outerShdw blurRad="38100" dist="38100" dir="2700000" algn="tl">
                    <a:srgbClr val="000000">
                      <a:alpha val="43137"/>
                    </a:srgbClr>
                  </a:outerShdw>
                </a:effectLst>
                <a:latin typeface="+mj-lt"/>
                <a:ea typeface="+mj-ea"/>
                <a:cs typeface="Calibri"/>
              </a:rPr>
              <a:t>Cumplimiento</a:t>
            </a:r>
            <a:r>
              <a:rPr kumimoji="0" lang="en-US" sz="2400" dirty="0" smtClean="0">
                <a:solidFill>
                  <a:srgbClr val="FFFF00"/>
                </a:solidFill>
                <a:effectLst>
                  <a:outerShdw blurRad="38100" dist="38100" dir="2700000" algn="tl">
                    <a:srgbClr val="000000">
                      <a:alpha val="43137"/>
                    </a:srgbClr>
                  </a:outerShdw>
                </a:effectLst>
                <a:latin typeface="+mj-lt"/>
                <a:ea typeface="+mj-ea"/>
                <a:cs typeface="Calibri"/>
              </a:rPr>
              <a:t> </a:t>
            </a:r>
            <a:r>
              <a:rPr kumimoji="0" lang="en-US" sz="2400" dirty="0" err="1" smtClean="0">
                <a:solidFill>
                  <a:srgbClr val="FFFF00"/>
                </a:solidFill>
                <a:effectLst>
                  <a:outerShdw blurRad="38100" dist="38100" dir="2700000" algn="tl">
                    <a:srgbClr val="000000">
                      <a:alpha val="43137"/>
                    </a:srgbClr>
                  </a:outerShdw>
                </a:effectLst>
                <a:latin typeface="+mj-lt"/>
                <a:ea typeface="+mj-ea"/>
                <a:cs typeface="Calibri"/>
              </a:rPr>
              <a:t>y</a:t>
            </a:r>
            <a:r>
              <a:rPr kumimoji="0" lang="en-US" sz="2400" dirty="0" smtClean="0">
                <a:solidFill>
                  <a:srgbClr val="FFFF00"/>
                </a:solidFill>
                <a:effectLst>
                  <a:outerShdw blurRad="38100" dist="38100" dir="2700000" algn="tl">
                    <a:srgbClr val="000000">
                      <a:alpha val="43137"/>
                    </a:srgbClr>
                  </a:outerShdw>
                </a:effectLst>
                <a:latin typeface="+mj-lt"/>
                <a:ea typeface="+mj-ea"/>
                <a:cs typeface="Calibri"/>
              </a:rPr>
              <a:t> </a:t>
            </a:r>
            <a:r>
              <a:rPr kumimoji="0" lang="en-US" sz="2400" dirty="0" err="1" smtClean="0">
                <a:solidFill>
                  <a:srgbClr val="FFFF00"/>
                </a:solidFill>
                <a:effectLst>
                  <a:outerShdw blurRad="38100" dist="38100" dir="2700000" algn="tl">
                    <a:srgbClr val="000000">
                      <a:alpha val="43137"/>
                    </a:srgbClr>
                  </a:outerShdw>
                </a:effectLst>
                <a:latin typeface="+mj-lt"/>
                <a:ea typeface="+mj-ea"/>
                <a:cs typeface="Calibri"/>
              </a:rPr>
              <a:t>Desempeño</a:t>
            </a:r>
            <a:r>
              <a:rPr kumimoji="0" lang="en-US" sz="2400" dirty="0" smtClean="0">
                <a:solidFill>
                  <a:srgbClr val="FFFF00"/>
                </a:solidFill>
                <a:effectLst>
                  <a:outerShdw blurRad="38100" dist="38100" dir="2700000" algn="tl">
                    <a:srgbClr val="000000">
                      <a:alpha val="43137"/>
                    </a:srgbClr>
                  </a:outerShdw>
                </a:effectLst>
                <a:latin typeface="+mj-lt"/>
                <a:ea typeface="+mj-ea"/>
                <a:cs typeface="Calibri"/>
              </a:rPr>
              <a:t> de la </a:t>
            </a:r>
            <a:r>
              <a:rPr kumimoji="0" lang="en-US" sz="2400" dirty="0" err="1" smtClean="0">
                <a:solidFill>
                  <a:srgbClr val="FFFF00"/>
                </a:solidFill>
                <a:effectLst>
                  <a:outerShdw blurRad="38100" dist="38100" dir="2700000" algn="tl">
                    <a:srgbClr val="000000">
                      <a:alpha val="43137"/>
                    </a:srgbClr>
                  </a:outerShdw>
                </a:effectLst>
                <a:latin typeface="+mj-lt"/>
                <a:ea typeface="+mj-ea"/>
                <a:cs typeface="Calibri"/>
              </a:rPr>
              <a:t>contratación</a:t>
            </a:r>
            <a:endParaRPr kumimoji="0" lang="en-US" sz="2400" dirty="0" smtClean="0">
              <a:solidFill>
                <a:srgbClr val="FFFF00"/>
              </a:solidFill>
              <a:effectLst>
                <a:outerShdw blurRad="38100" dist="38100" dir="2700000" algn="tl">
                  <a:srgbClr val="000000">
                    <a:alpha val="43137"/>
                  </a:srgbClr>
                </a:outerShdw>
              </a:effectLst>
              <a:latin typeface="+mj-lt"/>
              <a:ea typeface="+mj-ea"/>
              <a:cs typeface="Calibri"/>
            </a:endParaRPr>
          </a:p>
        </p:txBody>
      </p:sp>
      <p:sp>
        <p:nvSpPr>
          <p:cNvPr id="19" name="TextBox 18"/>
          <p:cNvSpPr txBox="1"/>
          <p:nvPr/>
        </p:nvSpPr>
        <p:spPr>
          <a:xfrm>
            <a:off x="6210300" y="4102100"/>
            <a:ext cx="2933700" cy="1631216"/>
          </a:xfrm>
          <a:prstGeom prst="rect">
            <a:avLst/>
          </a:prstGeom>
          <a:noFill/>
        </p:spPr>
        <p:txBody>
          <a:bodyPr wrap="square" rtlCol="0">
            <a:spAutoFit/>
          </a:bodyPr>
          <a:lstStyle/>
          <a:p>
            <a:pPr algn="l"/>
            <a:r>
              <a:rPr lang="en-US" sz="2000" b="1" dirty="0" smtClean="0">
                <a:solidFill>
                  <a:srgbClr val="FFFF00"/>
                </a:solidFill>
                <a:effectLst>
                  <a:outerShdw blurRad="38100" dist="38100" dir="2700000" algn="tl">
                    <a:srgbClr val="000000">
                      <a:alpha val="43137"/>
                    </a:srgbClr>
                  </a:outerShdw>
                </a:effectLst>
              </a:rPr>
              <a:t>The 4 pillars of reform</a:t>
            </a:r>
          </a:p>
          <a:p>
            <a:pPr algn="l">
              <a:buFontTx/>
              <a:buChar char="-"/>
            </a:pPr>
            <a:r>
              <a:rPr lang="en-US" sz="2000" b="1" dirty="0" smtClean="0">
                <a:solidFill>
                  <a:srgbClr val="FFFF00"/>
                </a:solidFill>
                <a:effectLst>
                  <a:outerShdw blurRad="38100" dist="38100" dir="2700000" algn="tl">
                    <a:srgbClr val="000000">
                      <a:alpha val="43137"/>
                    </a:srgbClr>
                  </a:outerShdw>
                </a:effectLst>
              </a:rPr>
              <a:t>Institutional / Regulatory / Capacity / Integrity –</a:t>
            </a:r>
          </a:p>
          <a:p>
            <a:pPr algn="l">
              <a:buFontTx/>
              <a:buChar char="-"/>
            </a:pPr>
            <a:r>
              <a:rPr lang="en-US" sz="2000" b="1" dirty="0" smtClean="0">
                <a:solidFill>
                  <a:srgbClr val="FFFF00"/>
                </a:solidFill>
                <a:effectLst>
                  <a:outerShdw blurRad="38100" dist="38100" dir="2700000" algn="tl">
                    <a:srgbClr val="000000">
                      <a:alpha val="43137"/>
                    </a:srgbClr>
                  </a:outerShdw>
                </a:effectLst>
              </a:rPr>
              <a:t>will not alone take us from here to there</a:t>
            </a:r>
            <a:endParaRPr lang="en-US" sz="2000" b="1" dirty="0">
              <a:solidFill>
                <a:srgbClr val="FFFF00"/>
              </a:solidFill>
              <a:effectLst>
                <a:outerShdw blurRad="38100" dist="38100" dir="2700000" algn="tl">
                  <a:srgbClr val="000000">
                    <a:alpha val="43137"/>
                  </a:srgbClr>
                </a:outerShdw>
              </a:effectLst>
            </a:endParaRPr>
          </a:p>
        </p:txBody>
      </p:sp>
      <p:cxnSp>
        <p:nvCxnSpPr>
          <p:cNvPr id="29" name="Curved Connector 28"/>
          <p:cNvCxnSpPr>
            <a:stCxn id="13" idx="5"/>
            <a:endCxn id="28" idx="2"/>
          </p:cNvCxnSpPr>
          <p:nvPr/>
        </p:nvCxnSpPr>
        <p:spPr bwMode="auto">
          <a:xfrm rot="5400000" flipH="1" flipV="1">
            <a:off x="4125617" y="3869470"/>
            <a:ext cx="112609" cy="4165224"/>
          </a:xfrm>
          <a:prstGeom prst="curvedConnector3">
            <a:avLst>
              <a:gd name="adj1" fmla="val -512336"/>
            </a:avLst>
          </a:prstGeom>
          <a:solidFill>
            <a:schemeClr val="accent1"/>
          </a:solidFill>
          <a:ln w="50800" cap="flat" cmpd="sng" algn="ctr">
            <a:solidFill>
              <a:schemeClr val="accent2"/>
            </a:solidFill>
            <a:prstDash val="solid"/>
            <a:round/>
            <a:headEnd type="none" w="med" len="med"/>
            <a:tailEnd type="arrow"/>
          </a:ln>
          <a:effectLst/>
        </p:spPr>
      </p:cxnSp>
      <p:sp>
        <p:nvSpPr>
          <p:cNvPr id="53" name="Freeform 52"/>
          <p:cNvSpPr/>
          <p:nvPr/>
        </p:nvSpPr>
        <p:spPr bwMode="auto">
          <a:xfrm>
            <a:off x="8356600" y="2794000"/>
            <a:ext cx="438150" cy="1397000"/>
          </a:xfrm>
          <a:custGeom>
            <a:avLst/>
            <a:gdLst>
              <a:gd name="connsiteX0" fmla="*/ 0 w 781050"/>
              <a:gd name="connsiteY0" fmla="*/ 2044700 h 2044700"/>
              <a:gd name="connsiteX1" fmla="*/ 685800 w 781050"/>
              <a:gd name="connsiteY1" fmla="*/ 927100 h 2044700"/>
              <a:gd name="connsiteX2" fmla="*/ 571500 w 781050"/>
              <a:gd name="connsiteY2" fmla="*/ 0 h 2044700"/>
            </a:gdLst>
            <a:ahLst/>
            <a:cxnLst>
              <a:cxn ang="0">
                <a:pos x="connsiteX0" y="connsiteY0"/>
              </a:cxn>
              <a:cxn ang="0">
                <a:pos x="connsiteX1" y="connsiteY1"/>
              </a:cxn>
              <a:cxn ang="0">
                <a:pos x="connsiteX2" y="connsiteY2"/>
              </a:cxn>
            </a:cxnLst>
            <a:rect l="l" t="t" r="r" b="b"/>
            <a:pathLst>
              <a:path w="781050" h="2044700">
                <a:moveTo>
                  <a:pt x="0" y="2044700"/>
                </a:moveTo>
                <a:cubicBezTo>
                  <a:pt x="295275" y="1656291"/>
                  <a:pt x="590550" y="1267883"/>
                  <a:pt x="685800" y="927100"/>
                </a:cubicBezTo>
                <a:cubicBezTo>
                  <a:pt x="781050" y="586317"/>
                  <a:pt x="571500" y="0"/>
                  <a:pt x="571500" y="0"/>
                </a:cubicBezTo>
              </a:path>
            </a:pathLst>
          </a:custGeom>
          <a:noFill/>
          <a:ln w="508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1400" b="0" i="0" u="none" strike="noStrike" cap="none" normalizeH="0" baseline="0" smtClean="0">
              <a:ln>
                <a:noFill/>
              </a:ln>
              <a:solidFill>
                <a:schemeClr val="bg2"/>
              </a:solidFill>
              <a:effectLst/>
              <a:latin typeface="Arial Narrow" pitchFamily="34" charset="0"/>
            </a:endParaRPr>
          </a:p>
        </p:txBody>
      </p:sp>
      <p:sp>
        <p:nvSpPr>
          <p:cNvPr id="28" name="TextBox 27"/>
          <p:cNvSpPr txBox="1"/>
          <p:nvPr/>
        </p:nvSpPr>
        <p:spPr>
          <a:xfrm>
            <a:off x="6151731" y="5588000"/>
            <a:ext cx="225605" cy="307777"/>
          </a:xfrm>
          <a:prstGeom prst="rect">
            <a:avLst/>
          </a:prstGeom>
          <a:noFill/>
        </p:spPr>
        <p:txBody>
          <a:bodyPr wrap="none" rtlCol="0">
            <a:spAutoFit/>
          </a:bodyPr>
          <a:lstStyle/>
          <a:p>
            <a:r>
              <a:rPr lang="en-US" dirty="0" smtClean="0"/>
              <a:t>.</a:t>
            </a:r>
            <a:endParaRPr lang="en-US" dirty="0"/>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p:stCondLst>
                              <p:cond delay="0"/>
                            </p:stCondLst>
                            <p:childTnLst>
                              <p:par>
                                <p:cTn id="25" presetID="22" presetClass="entr" presetSubtype="8" fill="hold" nodeType="afterEffect">
                                  <p:stCondLst>
                                    <p:cond delay="10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p:bldP spid="53"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74307" name="Rectangle 3"/>
          <p:cNvSpPr>
            <a:spLocks noGrp="1" noChangeArrowheads="1"/>
          </p:cNvSpPr>
          <p:nvPr>
            <p:ph type="title"/>
          </p:nvPr>
        </p:nvSpPr>
        <p:spPr>
          <a:xfrm>
            <a:off x="914400" y="520700"/>
            <a:ext cx="7620000" cy="838200"/>
          </a:xfrm>
          <a:effectLst/>
        </p:spPr>
        <p:txBody>
          <a:bodyPr/>
          <a:lstStyle/>
          <a:p>
            <a:pPr algn="ctr" defTabSz="457200" eaLnBrk="1" fontAlgn="auto" hangingPunct="1">
              <a:spcAft>
                <a:spcPts val="0"/>
              </a:spcAft>
              <a:defRPr/>
            </a:pPr>
            <a:r>
              <a:rPr kumimoji="0" lang="en-AU" sz="2400" kern="1200" dirty="0" smtClean="0">
                <a:solidFill>
                  <a:srgbClr val="FFFF00"/>
                </a:solidFill>
                <a:effectLst>
                  <a:outerShdw blurRad="38100" dist="38100" dir="2700000" algn="tl">
                    <a:srgbClr val="000000">
                      <a:alpha val="43137"/>
                    </a:srgbClr>
                  </a:outerShdw>
                </a:effectLst>
                <a:cs typeface="Calibri"/>
              </a:rPr>
              <a:t>Evolution of Procurement Reform</a:t>
            </a:r>
          </a:p>
        </p:txBody>
      </p:sp>
      <p:sp>
        <p:nvSpPr>
          <p:cNvPr id="6" name="Rectangle 3"/>
          <p:cNvSpPr txBox="1">
            <a:spLocks noChangeArrowheads="1"/>
          </p:cNvSpPr>
          <p:nvPr/>
        </p:nvSpPr>
        <p:spPr bwMode="auto">
          <a:xfrm>
            <a:off x="342900" y="1465263"/>
            <a:ext cx="8801100" cy="4233862"/>
          </a:xfrm>
          <a:prstGeom prst="rect">
            <a:avLst/>
          </a:prstGeom>
          <a:noFill/>
          <a:ln w="9525">
            <a:noFill/>
            <a:miter lim="800000"/>
            <a:headEnd/>
            <a:tailEnd/>
          </a:ln>
          <a:effectLst/>
        </p:spPr>
        <p:txBody>
          <a:bodyPr lIns="92075" tIns="46038" rIns="92075" bIns="46038"/>
          <a:lstStyle/>
          <a:p>
            <a:r>
              <a:rPr lang="en-AU" sz="2000" dirty="0" smtClean="0"/>
              <a:t> </a:t>
            </a:r>
            <a:endParaRPr lang="en-US" sz="2000" dirty="0" smtClean="0"/>
          </a:p>
          <a:p>
            <a:pPr marL="342900" lvl="0" indent="-342900" algn="l">
              <a:spcBef>
                <a:spcPts val="1200"/>
              </a:spcBef>
              <a:spcAft>
                <a:spcPts val="1200"/>
              </a:spcAft>
              <a:buClr>
                <a:srgbClr val="FFFFFF"/>
              </a:buClr>
              <a:buSzPct val="70000"/>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Arial"/>
                <a:cs typeface="Calibri"/>
              </a:rPr>
              <a:t>Many governments now preface their procurement laws with good procurement principles.</a:t>
            </a:r>
            <a:r>
              <a:rPr lang="en-US" sz="2200" b="1" dirty="0" smtClean="0">
                <a:solidFill>
                  <a:srgbClr val="FFFF00"/>
                </a:solidFill>
                <a:effectLst>
                  <a:outerShdw blurRad="38100" dist="38100" dir="2700000" algn="tl">
                    <a:srgbClr val="000000">
                      <a:alpha val="43137"/>
                    </a:srgbClr>
                  </a:outerShdw>
                </a:effectLst>
                <a:latin typeface="Arial"/>
                <a:cs typeface="Calibri"/>
              </a:rPr>
              <a:t> </a:t>
            </a:r>
          </a:p>
          <a:p>
            <a:pPr marL="342900" lvl="0" indent="-342900" algn="l">
              <a:spcBef>
                <a:spcPts val="1200"/>
              </a:spcBef>
              <a:spcAft>
                <a:spcPts val="1200"/>
              </a:spcAft>
              <a:buClr>
                <a:srgbClr val="FFFFFF"/>
              </a:buClr>
              <a:buSzPct val="70000"/>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Arial"/>
                <a:cs typeface="Calibri"/>
              </a:rPr>
              <a:t>Procurement has gone from simple low value to complex high value and procurement methods are beginning to catch up</a:t>
            </a:r>
            <a:endParaRPr lang="en-US" sz="2200" b="1" dirty="0" smtClean="0">
              <a:solidFill>
                <a:srgbClr val="FFFF00"/>
              </a:solidFill>
              <a:effectLst>
                <a:outerShdw blurRad="38100" dist="38100" dir="2700000" algn="tl">
                  <a:srgbClr val="000000">
                    <a:alpha val="43137"/>
                  </a:srgbClr>
                </a:outerShdw>
              </a:effectLst>
              <a:latin typeface="Arial"/>
              <a:cs typeface="Calibri"/>
            </a:endParaRPr>
          </a:p>
          <a:p>
            <a:pPr marL="342900" lvl="0" indent="-342900" algn="l">
              <a:spcBef>
                <a:spcPts val="1200"/>
              </a:spcBef>
              <a:spcAft>
                <a:spcPts val="1200"/>
              </a:spcAft>
              <a:buClr>
                <a:srgbClr val="FFFFFF"/>
              </a:buClr>
              <a:buSzPct val="70000"/>
              <a:buFont typeface="Wingdings" charset="2"/>
              <a:buChar char="q"/>
            </a:pPr>
            <a:r>
              <a:rPr lang="en-US" sz="2200" b="1" dirty="0" smtClean="0">
                <a:solidFill>
                  <a:srgbClr val="FFFF00"/>
                </a:solidFill>
                <a:effectLst>
                  <a:outerShdw blurRad="38100" dist="38100" dir="2700000" algn="tl">
                    <a:srgbClr val="000000">
                      <a:alpha val="43137"/>
                    </a:srgbClr>
                  </a:outerShdw>
                </a:effectLst>
                <a:latin typeface="Arial"/>
                <a:cs typeface="Calibri"/>
              </a:rPr>
              <a:t>However, accountability </a:t>
            </a:r>
            <a:r>
              <a:rPr lang="en-US" sz="2200" b="1" dirty="0" smtClean="0">
                <a:solidFill>
                  <a:srgbClr val="FFFF00"/>
                </a:solidFill>
                <a:effectLst>
                  <a:outerShdw blurRad="38100" dist="38100" dir="2700000" algn="tl">
                    <a:srgbClr val="000000">
                      <a:alpha val="43137"/>
                    </a:srgbClr>
                  </a:outerShdw>
                </a:effectLst>
                <a:latin typeface="Arial"/>
                <a:cs typeface="Calibri"/>
              </a:rPr>
              <a:t>in the majority of governments continues to be for compliance with procedures.  </a:t>
            </a:r>
            <a:endParaRPr lang="en-US" sz="2200" b="1" dirty="0" smtClean="0">
              <a:solidFill>
                <a:srgbClr val="FFFF00"/>
              </a:solidFill>
              <a:effectLst>
                <a:outerShdw blurRad="38100" dist="38100" dir="2700000" algn="tl">
                  <a:srgbClr val="000000">
                    <a:alpha val="43137"/>
                  </a:srgbClr>
                </a:outerShdw>
              </a:effectLst>
              <a:latin typeface="Arial"/>
              <a:cs typeface="Calibri"/>
            </a:endParaRPr>
          </a:p>
          <a:p>
            <a:pPr marL="342900" indent="-342900" algn="l">
              <a:spcBef>
                <a:spcPts val="1200"/>
              </a:spcBef>
              <a:spcAft>
                <a:spcPts val="1200"/>
              </a:spcAft>
              <a:buClr>
                <a:schemeClr val="tx1"/>
              </a:buClr>
              <a:buSzPct val="70000"/>
              <a:buFont typeface="Wingdings" charset="2"/>
              <a:buChar char="q"/>
              <a:defRPr/>
            </a:pPr>
            <a:r>
              <a:rPr lang="en-AU" sz="2200" b="1" dirty="0" smtClean="0">
                <a:solidFill>
                  <a:srgbClr val="FFFF00"/>
                </a:solidFill>
                <a:effectLst>
                  <a:outerShdw blurRad="38100" dist="38100" dir="2700000" algn="tl">
                    <a:srgbClr val="000000">
                      <a:alpha val="43137"/>
                    </a:srgbClr>
                  </a:outerShdw>
                </a:effectLst>
                <a:latin typeface="+mn-lt"/>
                <a:cs typeface="Calibri"/>
              </a:rPr>
              <a:t>L</a:t>
            </a:r>
            <a:r>
              <a:rPr lang="en-AU" sz="2200" b="1" dirty="0" smtClean="0">
                <a:solidFill>
                  <a:srgbClr val="FFFF00"/>
                </a:solidFill>
                <a:effectLst>
                  <a:outerShdw blurRad="38100" dist="38100" dir="2700000" algn="tl">
                    <a:srgbClr val="000000">
                      <a:alpha val="43137"/>
                    </a:srgbClr>
                  </a:outerShdw>
                </a:effectLst>
                <a:latin typeface="+mn-lt"/>
                <a:cs typeface="Calibri"/>
              </a:rPr>
              <a:t>ife </a:t>
            </a:r>
            <a:r>
              <a:rPr lang="en-AU" sz="2200" b="1" dirty="0" smtClean="0">
                <a:solidFill>
                  <a:srgbClr val="FFFF00"/>
                </a:solidFill>
                <a:effectLst>
                  <a:outerShdw blurRad="38100" dist="38100" dir="2700000" algn="tl">
                    <a:srgbClr val="000000">
                      <a:alpha val="43137"/>
                    </a:srgbClr>
                  </a:outerShdw>
                </a:effectLst>
                <a:latin typeface="+mn-lt"/>
                <a:cs typeface="Calibri"/>
              </a:rPr>
              <a:t>is </a:t>
            </a:r>
            <a:r>
              <a:rPr lang="en-AU" sz="2200" b="1" dirty="0" smtClean="0">
                <a:solidFill>
                  <a:srgbClr val="FFFF00"/>
                </a:solidFill>
                <a:effectLst>
                  <a:outerShdw blurRad="38100" dist="38100" dir="2700000" algn="tl">
                    <a:srgbClr val="000000">
                      <a:alpha val="43137"/>
                    </a:srgbClr>
                  </a:outerShdw>
                </a:effectLst>
                <a:latin typeface="+mn-lt"/>
                <a:cs typeface="Calibri"/>
              </a:rPr>
              <a:t>complex - the </a:t>
            </a:r>
            <a:r>
              <a:rPr lang="en-AU" sz="2200" b="1" dirty="0" smtClean="0">
                <a:solidFill>
                  <a:srgbClr val="FFFF00"/>
                </a:solidFill>
                <a:effectLst>
                  <a:outerShdw blurRad="38100" dist="38100" dir="2700000" algn="tl">
                    <a:srgbClr val="000000">
                      <a:alpha val="43137"/>
                    </a:srgbClr>
                  </a:outerShdw>
                </a:effectLst>
                <a:latin typeface="+mn-lt"/>
                <a:cs typeface="Calibri"/>
              </a:rPr>
              <a:t>needs of modern societies cannot realistically be addressed by a schedule of regulated clerical procedures.</a:t>
            </a:r>
            <a:endParaRPr lang="en-US" sz="2000" b="1" dirty="0" smtClean="0">
              <a:solidFill>
                <a:srgbClr val="FFFF00"/>
              </a:solidFill>
              <a:latin typeface="+mn-lt"/>
              <a:ea typeface="Times New Roman" pitchFamily="58" charset="0"/>
              <a:cs typeface="Times New Roman" pitchFamily="58" charset="0"/>
            </a:endParaRPr>
          </a:p>
          <a:p>
            <a:pPr marL="457200" lvl="0" indent="-457200" algn="l">
              <a:spcBef>
                <a:spcPct val="20000"/>
              </a:spcBef>
              <a:buClr>
                <a:srgbClr val="FFFFFF"/>
              </a:buClr>
              <a:buSzPct val="70000"/>
              <a:buFont typeface="Wingdings" pitchFamily="52" charset="2"/>
              <a:buChar char="Ø"/>
              <a:defRPr/>
            </a:pPr>
            <a:endParaRPr lang="en-US" sz="2000" b="1" dirty="0" smtClean="0">
              <a:solidFill>
                <a:srgbClr val="FFFF00"/>
              </a:solidFill>
              <a:latin typeface="+mn-lt"/>
              <a:ea typeface="Times New Roman" pitchFamily="58" charset="0"/>
              <a:cs typeface="Times New Roman" pitchFamily="58" charset="0"/>
            </a:endParaRPr>
          </a:p>
          <a:p>
            <a:pPr marL="457200" lvl="0" indent="-457200" algn="l">
              <a:lnSpc>
                <a:spcPct val="80000"/>
              </a:lnSpc>
              <a:spcBef>
                <a:spcPct val="20000"/>
              </a:spcBef>
              <a:buClr>
                <a:srgbClr val="FFFFFF"/>
              </a:buClr>
              <a:buSzPct val="70000"/>
              <a:defRPr/>
            </a:pPr>
            <a:r>
              <a:rPr lang="en-AU" sz="2000" dirty="0" smtClean="0">
                <a:solidFill>
                  <a:srgbClr val="FFFFFF"/>
                </a:solidFill>
                <a:latin typeface="Arial"/>
                <a:ea typeface="Times New Roman" pitchFamily="52" charset="0"/>
                <a:cs typeface="Times New Roman" pitchFamily="52" charset="0"/>
              </a:rPr>
              <a:t> </a:t>
            </a:r>
            <a:endParaRPr lang="en-US" sz="2000" dirty="0" smtClean="0">
              <a:solidFill>
                <a:schemeClr val="tx1"/>
              </a:solidFill>
              <a:latin typeface="+mn-lt"/>
              <a:ea typeface="Times New Roman" pitchFamily="52" charset="0"/>
              <a:cs typeface="Times New Roman" pitchFamily="52" charset="0"/>
            </a:endParaRPr>
          </a:p>
          <a:p>
            <a:pPr marL="457200" indent="-457200" algn="l">
              <a:lnSpc>
                <a:spcPct val="80000"/>
              </a:lnSpc>
              <a:spcBef>
                <a:spcPct val="20000"/>
              </a:spcBef>
              <a:buClr>
                <a:schemeClr val="tx1"/>
              </a:buClr>
              <a:buSzPct val="70000"/>
              <a:defRPr/>
            </a:pPr>
            <a:r>
              <a:rPr lang="en-AU" sz="2000" dirty="0" smtClean="0">
                <a:solidFill>
                  <a:schemeClr val="tx1"/>
                </a:solidFill>
                <a:latin typeface="+mn-lt"/>
                <a:ea typeface="Times New Roman" pitchFamily="52" charset="0"/>
                <a:cs typeface="Times New Roman" pitchFamily="52" charset="0"/>
              </a:rPr>
              <a:t> </a:t>
            </a:r>
            <a:endParaRPr lang="en-US" sz="2000" dirty="0" smtClean="0">
              <a:solidFill>
                <a:schemeClr val="tx1"/>
              </a:solidFill>
              <a:latin typeface="+mn-lt"/>
              <a:ea typeface="Times New Roman" pitchFamily="52" charset="0"/>
              <a:cs typeface="Times New Roman" pitchFamily="52" charset="0"/>
            </a:endParaRPr>
          </a:p>
          <a:p>
            <a:r>
              <a:rPr lang="en-AU" sz="2000" dirty="0" smtClean="0"/>
              <a:t> </a:t>
            </a:r>
            <a:endParaRPr lang="en-US" sz="2000" dirty="0" smtClean="0"/>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1000"/>
                                        <p:tgtEl>
                                          <p:spTgt spid="6">
                                            <p:txEl>
                                              <p:pRg st="1" end="1"/>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wipe(up)">
                                      <p:cBhvr>
                                        <p:cTn id="14" dur="1000"/>
                                        <p:tgtEl>
                                          <p:spTgt spid="6">
                                            <p:txEl>
                                              <p:pRg st="2" end="2"/>
                                            </p:txEl>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1000"/>
                                        <p:tgtEl>
                                          <p:spTgt spid="6">
                                            <p:txEl>
                                              <p:pRg st="3" end="3"/>
                                            </p:tx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up)">
                                      <p:cBhvr>
                                        <p:cTn id="22" dur="1000"/>
                                        <p:tgtEl>
                                          <p:spTgt spid="6">
                                            <p:txEl>
                                              <p:pRg st="4" end="4"/>
                                            </p:txEl>
                                          </p:spTgt>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wipe(up)">
                                      <p:cBhvr>
                                        <p:cTn id="26" dur="1000"/>
                                        <p:tgtEl>
                                          <p:spTgt spid="6">
                                            <p:txEl>
                                              <p:pRg st="6" end="6"/>
                                            </p:txEl>
                                          </p:spTgt>
                                        </p:tgtEl>
                                      </p:cBhvr>
                                    </p:animEffect>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wipe(up)">
                                      <p:cBhvr>
                                        <p:cTn id="30" dur="1000"/>
                                        <p:tgtEl>
                                          <p:spTgt spid="6">
                                            <p:txEl>
                                              <p:pRg st="7" end="7"/>
                                            </p:txEl>
                                          </p:spTgt>
                                        </p:tgtEl>
                                      </p:cBhvr>
                                    </p:animEffect>
                                  </p:childTnLst>
                                </p:cTn>
                              </p:par>
                            </p:childTnLst>
                          </p:cTn>
                        </p:par>
                        <p:par>
                          <p:cTn id="31" fill="hold">
                            <p:stCondLst>
                              <p:cond delay="6000"/>
                            </p:stCondLst>
                            <p:childTnLst>
                              <p:par>
                                <p:cTn id="32" presetID="22" presetClass="entr" presetSubtype="1" fill="hold" grpId="0" nodeType="after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up)">
                                      <p:cBhvr>
                                        <p:cTn id="34"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3971" name="Rectangle 3"/>
          <p:cNvSpPr>
            <a:spLocks noChangeArrowheads="1"/>
          </p:cNvSpPr>
          <p:nvPr/>
        </p:nvSpPr>
        <p:spPr bwMode="auto">
          <a:xfrm>
            <a:off x="4940300" y="6324600"/>
            <a:ext cx="2003425" cy="287232"/>
          </a:xfrm>
          <a:prstGeom prst="rect">
            <a:avLst/>
          </a:prstGeom>
          <a:noFill/>
          <a:ln w="12700">
            <a:noFill/>
            <a:miter lim="800000"/>
            <a:headEnd/>
            <a:tailEnd/>
          </a:ln>
          <a:effectLst>
            <a:outerShdw blurRad="63500" dist="38099" dir="2700000" algn="ctr" rotWithShape="0">
              <a:srgbClr val="000000">
                <a:alpha val="74998"/>
              </a:srgbClr>
            </a:outerShdw>
          </a:effectLst>
        </p:spPr>
        <p:txBody>
          <a:bodyPr lIns="82706" tIns="40627" rIns="82706" bIns="40627">
            <a:prstTxWarp prst="textNoShape">
              <a:avLst/>
            </a:prstTxWarp>
            <a:spAutoFit/>
          </a:bodyPr>
          <a:lstStyle/>
          <a:p>
            <a:pPr defTabSz="835025">
              <a:lnSpc>
                <a:spcPct val="60000"/>
              </a:lnSpc>
              <a:spcBef>
                <a:spcPct val="50000"/>
              </a:spcBef>
              <a:defRPr/>
            </a:pPr>
            <a:r>
              <a:rPr lang="en-US" sz="2000" b="1" dirty="0" smtClean="0">
                <a:solidFill>
                  <a:srgbClr val="FFFF00"/>
                </a:solidFill>
                <a:latin typeface="Arial" charset="0"/>
                <a:ea typeface="PMingLiU" charset="-120"/>
                <a:cs typeface="PMingLiU" charset="-120"/>
              </a:rPr>
              <a:t>Spend</a:t>
            </a:r>
            <a:endParaRPr lang="en-US" sz="2000" b="1" dirty="0">
              <a:solidFill>
                <a:srgbClr val="FFFF00"/>
              </a:solidFill>
              <a:latin typeface="Arial" charset="0"/>
              <a:ea typeface="PMingLiU" charset="-120"/>
              <a:cs typeface="PMingLiU" charset="-120"/>
            </a:endParaRPr>
          </a:p>
        </p:txBody>
      </p:sp>
      <p:sp>
        <p:nvSpPr>
          <p:cNvPr id="2643976" name="Line 8"/>
          <p:cNvSpPr>
            <a:spLocks noChangeShapeType="1"/>
          </p:cNvSpPr>
          <p:nvPr/>
        </p:nvSpPr>
        <p:spPr bwMode="auto">
          <a:xfrm flipV="1">
            <a:off x="1282700" y="1241425"/>
            <a:ext cx="0" cy="4930775"/>
          </a:xfrm>
          <a:prstGeom prst="line">
            <a:avLst/>
          </a:prstGeom>
          <a:noFill/>
          <a:ln w="63500" cap="flat" cmpd="sng" algn="ctr">
            <a:solidFill>
              <a:srgbClr val="FFFF00"/>
            </a:solidFill>
            <a:prstDash val="solid"/>
            <a:round/>
            <a:headEnd type="none" w="med" len="med"/>
            <a:tailEnd type="triangle" w="med" len="med"/>
          </a:ln>
        </p:spPr>
        <p:txBody>
          <a:bodyPr wrap="none" anchor="ctr">
            <a:prstTxWarp prst="textNoShape">
              <a:avLst/>
            </a:prstTxWarp>
          </a:bodyPr>
          <a:lstStyle/>
          <a:p>
            <a:endParaRPr lang="en-AU"/>
          </a:p>
        </p:txBody>
      </p:sp>
      <p:sp>
        <p:nvSpPr>
          <p:cNvPr id="2643977" name="Line 9"/>
          <p:cNvSpPr>
            <a:spLocks noChangeShapeType="1"/>
          </p:cNvSpPr>
          <p:nvPr/>
        </p:nvSpPr>
        <p:spPr bwMode="auto">
          <a:xfrm flipV="1">
            <a:off x="1282700" y="6138863"/>
            <a:ext cx="5562600" cy="3175"/>
          </a:xfrm>
          <a:prstGeom prst="line">
            <a:avLst/>
          </a:prstGeom>
          <a:noFill/>
          <a:ln w="63500" cap="flat" cmpd="sng" algn="ctr">
            <a:solidFill>
              <a:srgbClr val="FFFF00"/>
            </a:solidFill>
            <a:prstDash val="solid"/>
            <a:round/>
            <a:headEnd type="none" w="med" len="med"/>
            <a:tailEnd type="triangle" w="med" len="med"/>
          </a:ln>
        </p:spPr>
        <p:txBody>
          <a:bodyPr wrap="none" anchor="ctr">
            <a:prstTxWarp prst="textNoShape">
              <a:avLst/>
            </a:prstTxWarp>
          </a:bodyPr>
          <a:lstStyle/>
          <a:p>
            <a:endParaRPr lang="en-AU"/>
          </a:p>
        </p:txBody>
      </p:sp>
      <p:grpSp>
        <p:nvGrpSpPr>
          <p:cNvPr id="2" name="Group 18"/>
          <p:cNvGrpSpPr/>
          <p:nvPr/>
        </p:nvGrpSpPr>
        <p:grpSpPr>
          <a:xfrm>
            <a:off x="1355725" y="3984625"/>
            <a:ext cx="2303463" cy="2081213"/>
            <a:chOff x="2206625" y="3984625"/>
            <a:chExt cx="2303463" cy="2081213"/>
          </a:xfrm>
        </p:grpSpPr>
        <p:sp>
          <p:nvSpPr>
            <p:cNvPr id="2643972" name="Rectangle 4"/>
            <p:cNvSpPr>
              <a:spLocks noChangeArrowheads="1"/>
            </p:cNvSpPr>
            <p:nvPr/>
          </p:nvSpPr>
          <p:spPr bwMode="auto">
            <a:xfrm>
              <a:off x="2206625" y="3984625"/>
              <a:ext cx="2303463" cy="2081213"/>
            </a:xfrm>
            <a:prstGeom prst="rect">
              <a:avLst/>
            </a:prstGeom>
            <a:solidFill>
              <a:srgbClr val="FF3300"/>
            </a:solidFill>
            <a:ln w="38100">
              <a:solidFill>
                <a:schemeClr val="bg2"/>
              </a:solidFill>
              <a:miter lim="800000"/>
              <a:headEnd/>
              <a:tailEnd/>
            </a:ln>
          </p:spPr>
          <p:txBody>
            <a:bodyPr wrap="none" anchor="ctr">
              <a:prstTxWarp prst="textNoShape">
                <a:avLst/>
              </a:prstTxWarp>
            </a:bodyPr>
            <a:lstStyle/>
            <a:p>
              <a:endParaRPr lang="en-AU"/>
            </a:p>
          </p:txBody>
        </p:sp>
        <p:sp>
          <p:nvSpPr>
            <p:cNvPr id="2643978" name="Text Box 10"/>
            <p:cNvSpPr txBox="1">
              <a:spLocks noChangeArrowheads="1"/>
            </p:cNvSpPr>
            <p:nvPr/>
          </p:nvSpPr>
          <p:spPr bwMode="auto">
            <a:xfrm>
              <a:off x="2286000" y="4740275"/>
              <a:ext cx="2133600" cy="707886"/>
            </a:xfrm>
            <a:prstGeom prst="rect">
              <a:avLst/>
            </a:prstGeom>
            <a:noFill/>
            <a:ln w="9525">
              <a:noFill/>
              <a:miter lim="800000"/>
              <a:headEnd/>
              <a:tailEnd/>
            </a:ln>
            <a:effectLst>
              <a:outerShdw blurRad="63500" dist="40161" dir="1106097" algn="ctr" rotWithShape="0">
                <a:srgbClr val="000000">
                  <a:alpha val="50000"/>
                </a:srgbClr>
              </a:outerShdw>
            </a:effectLst>
          </p:spPr>
          <p:txBody>
            <a:bodyPr>
              <a:prstTxWarp prst="textNoShape">
                <a:avLst/>
              </a:prstTxWarp>
              <a:spAutoFit/>
            </a:bodyPr>
            <a:lstStyle/>
            <a:p>
              <a:pPr algn="ctr">
                <a:spcBef>
                  <a:spcPct val="50000"/>
                </a:spcBef>
                <a:defRPr/>
              </a:pPr>
              <a:r>
                <a:rPr lang="en-AU" sz="2000" b="1" dirty="0" smtClean="0">
                  <a:solidFill>
                    <a:srgbClr val="FFFF00"/>
                  </a:solidFill>
                  <a:latin typeface="Arial" charset="0"/>
                  <a:ea typeface="PMingLiU" charset="-120"/>
                  <a:cs typeface="PMingLiU" charset="-120"/>
                </a:rPr>
                <a:t>Low Value Commodities</a:t>
              </a:r>
              <a:endParaRPr lang="en-AU" sz="2000" b="1" dirty="0">
                <a:solidFill>
                  <a:srgbClr val="FFFF00"/>
                </a:solidFill>
                <a:latin typeface="Arial" charset="0"/>
                <a:ea typeface="PMingLiU" charset="-120"/>
                <a:cs typeface="PMingLiU" charset="-120"/>
              </a:endParaRPr>
            </a:p>
          </p:txBody>
        </p:sp>
      </p:grpSp>
      <p:grpSp>
        <p:nvGrpSpPr>
          <p:cNvPr id="3" name="Group 20"/>
          <p:cNvGrpSpPr/>
          <p:nvPr/>
        </p:nvGrpSpPr>
        <p:grpSpPr>
          <a:xfrm>
            <a:off x="3703638" y="1858963"/>
            <a:ext cx="2303462" cy="2081212"/>
            <a:chOff x="4554538" y="1858963"/>
            <a:chExt cx="2303462" cy="2081212"/>
          </a:xfrm>
        </p:grpSpPr>
        <p:sp>
          <p:nvSpPr>
            <p:cNvPr id="2643975" name="Rectangle 7"/>
            <p:cNvSpPr>
              <a:spLocks noChangeArrowheads="1"/>
            </p:cNvSpPr>
            <p:nvPr/>
          </p:nvSpPr>
          <p:spPr bwMode="auto">
            <a:xfrm>
              <a:off x="4554538" y="1858963"/>
              <a:ext cx="2303462" cy="2081212"/>
            </a:xfrm>
            <a:prstGeom prst="rect">
              <a:avLst/>
            </a:prstGeom>
            <a:solidFill>
              <a:srgbClr val="FF3300"/>
            </a:solidFill>
            <a:ln w="38100">
              <a:solidFill>
                <a:schemeClr val="bg2"/>
              </a:solidFill>
              <a:miter lim="800000"/>
              <a:headEnd/>
              <a:tailEnd/>
            </a:ln>
          </p:spPr>
          <p:txBody>
            <a:bodyPr wrap="none" anchor="ctr">
              <a:prstTxWarp prst="textNoShape">
                <a:avLst/>
              </a:prstTxWarp>
            </a:bodyPr>
            <a:lstStyle/>
            <a:p>
              <a:endParaRPr lang="en-AU"/>
            </a:p>
          </p:txBody>
        </p:sp>
        <p:sp>
          <p:nvSpPr>
            <p:cNvPr id="2643979" name="Text Box 11"/>
            <p:cNvSpPr txBox="1">
              <a:spLocks noChangeArrowheads="1"/>
            </p:cNvSpPr>
            <p:nvPr/>
          </p:nvSpPr>
          <p:spPr bwMode="auto">
            <a:xfrm>
              <a:off x="4572000" y="2590800"/>
              <a:ext cx="2209800" cy="1169551"/>
            </a:xfrm>
            <a:prstGeom prst="rect">
              <a:avLst/>
            </a:prstGeom>
            <a:noFill/>
            <a:ln w="9525">
              <a:noFill/>
              <a:miter lim="800000"/>
              <a:headEnd/>
              <a:tailEnd/>
            </a:ln>
            <a:effectLst>
              <a:outerShdw blurRad="63500" dist="40161" dir="1106097" algn="ctr" rotWithShape="0">
                <a:srgbClr val="000000">
                  <a:alpha val="50000"/>
                </a:srgbClr>
              </a:outerShdw>
            </a:effectLst>
          </p:spPr>
          <p:txBody>
            <a:bodyPr>
              <a:prstTxWarp prst="textNoShape">
                <a:avLst/>
              </a:prstTxWarp>
              <a:spAutoFit/>
            </a:bodyPr>
            <a:lstStyle/>
            <a:p>
              <a:pPr algn="ctr">
                <a:spcBef>
                  <a:spcPct val="50000"/>
                </a:spcBef>
                <a:defRPr/>
              </a:pPr>
              <a:r>
                <a:rPr lang="en-AU" sz="2000" b="1" dirty="0" err="1" smtClean="0">
                  <a:solidFill>
                    <a:srgbClr val="FFFF00"/>
                  </a:solidFill>
                  <a:latin typeface="Arial" charset="0"/>
                  <a:ea typeface="PMingLiU" charset="-120"/>
                  <a:cs typeface="PMingLiU" charset="-120"/>
                </a:rPr>
                <a:t>Adquisiciones</a:t>
              </a:r>
              <a:r>
                <a:rPr lang="en-AU" sz="2000" b="1" dirty="0" smtClean="0">
                  <a:solidFill>
                    <a:srgbClr val="FFFF00"/>
                  </a:solidFill>
                  <a:latin typeface="Arial" charset="0"/>
                  <a:ea typeface="PMingLiU" charset="-120"/>
                  <a:cs typeface="PMingLiU" charset="-120"/>
                </a:rPr>
                <a:t> </a:t>
              </a:r>
              <a:r>
                <a:rPr lang="en-AU" sz="2000" b="1" dirty="0" err="1" smtClean="0">
                  <a:solidFill>
                    <a:srgbClr val="FFFF00"/>
                  </a:solidFill>
                  <a:latin typeface="Arial" charset="0"/>
                  <a:ea typeface="PMingLiU" charset="-120"/>
                  <a:cs typeface="PMingLiU" charset="-120"/>
                </a:rPr>
                <a:t>Estrategicas</a:t>
              </a:r>
              <a:endParaRPr lang="en-AU" sz="2000" b="1" dirty="0" smtClean="0">
                <a:solidFill>
                  <a:srgbClr val="FFFF00"/>
                </a:solidFill>
                <a:latin typeface="Arial" charset="0"/>
                <a:ea typeface="PMingLiU" charset="-120"/>
                <a:cs typeface="PMingLiU" charset="-120"/>
              </a:endParaRPr>
            </a:p>
            <a:p>
              <a:pPr algn="ctr">
                <a:spcBef>
                  <a:spcPct val="50000"/>
                </a:spcBef>
                <a:defRPr/>
              </a:pPr>
              <a:r>
                <a:rPr lang="en-AU" sz="2000" b="1" dirty="0" smtClean="0">
                  <a:solidFill>
                    <a:srgbClr val="FFFF00"/>
                  </a:solidFill>
                  <a:latin typeface="Arial" charset="0"/>
                  <a:ea typeface="PMingLiU" charset="-120"/>
                  <a:cs typeface="PMingLiU" charset="-120"/>
                </a:rPr>
                <a:t>80%</a:t>
              </a:r>
            </a:p>
          </p:txBody>
        </p:sp>
      </p:grpSp>
      <p:grpSp>
        <p:nvGrpSpPr>
          <p:cNvPr id="4" name="Group 19"/>
          <p:cNvGrpSpPr/>
          <p:nvPr/>
        </p:nvGrpSpPr>
        <p:grpSpPr>
          <a:xfrm>
            <a:off x="3703638" y="3984625"/>
            <a:ext cx="2303462" cy="2081213"/>
            <a:chOff x="4554538" y="3984625"/>
            <a:chExt cx="2303462" cy="2081213"/>
          </a:xfrm>
        </p:grpSpPr>
        <p:sp>
          <p:nvSpPr>
            <p:cNvPr id="2643974" name="Rectangle 6"/>
            <p:cNvSpPr>
              <a:spLocks noChangeArrowheads="1"/>
            </p:cNvSpPr>
            <p:nvPr/>
          </p:nvSpPr>
          <p:spPr bwMode="auto">
            <a:xfrm>
              <a:off x="4554538" y="3984625"/>
              <a:ext cx="2303462" cy="2081213"/>
            </a:xfrm>
            <a:prstGeom prst="rect">
              <a:avLst/>
            </a:prstGeom>
            <a:solidFill>
              <a:srgbClr val="FFFFFF">
                <a:alpha val="50000"/>
              </a:srgbClr>
            </a:solidFill>
            <a:ln w="38100">
              <a:solidFill>
                <a:schemeClr val="bg2"/>
              </a:solidFill>
              <a:miter lim="800000"/>
              <a:headEnd/>
              <a:tailEnd/>
            </a:ln>
            <a:effectLst>
              <a:outerShdw blurRad="63500" dist="46662" dir="3284183" algn="ctr" rotWithShape="0">
                <a:schemeClr val="bg2">
                  <a:alpha val="74998"/>
                </a:schemeClr>
              </a:outerShdw>
            </a:effectLst>
          </p:spPr>
          <p:txBody>
            <a:bodyPr wrap="none" anchor="ctr">
              <a:prstTxWarp prst="textNoShape">
                <a:avLst/>
              </a:prstTxWarp>
            </a:bodyPr>
            <a:lstStyle/>
            <a:p>
              <a:pPr>
                <a:defRPr/>
              </a:pPr>
              <a:endParaRPr lang="en-AU">
                <a:latin typeface="Arial" charset="0"/>
              </a:endParaRPr>
            </a:p>
          </p:txBody>
        </p:sp>
        <p:sp>
          <p:nvSpPr>
            <p:cNvPr id="2643980" name="Text Box 12"/>
            <p:cNvSpPr txBox="1">
              <a:spLocks noChangeArrowheads="1"/>
            </p:cNvSpPr>
            <p:nvPr/>
          </p:nvSpPr>
          <p:spPr bwMode="auto">
            <a:xfrm>
              <a:off x="4668838" y="4410214"/>
              <a:ext cx="2036762" cy="1169551"/>
            </a:xfrm>
            <a:prstGeom prst="rect">
              <a:avLst/>
            </a:prstGeom>
            <a:noFill/>
            <a:ln w="9525">
              <a:noFill/>
              <a:miter lim="800000"/>
              <a:headEnd/>
              <a:tailEnd/>
            </a:ln>
            <a:effectLst>
              <a:outerShdw blurRad="63500" dist="40161" dir="1106097" algn="ctr" rotWithShape="0">
                <a:srgbClr val="000000">
                  <a:alpha val="50000"/>
                </a:srgbClr>
              </a:outerShdw>
            </a:effectLst>
          </p:spPr>
          <p:txBody>
            <a:bodyPr>
              <a:prstTxWarp prst="textNoShape">
                <a:avLst/>
              </a:prstTxWarp>
              <a:spAutoFit/>
            </a:bodyPr>
            <a:lstStyle/>
            <a:p>
              <a:pPr>
                <a:spcBef>
                  <a:spcPct val="50000"/>
                </a:spcBef>
                <a:defRPr/>
              </a:pPr>
              <a:r>
                <a:rPr lang="en-AU" sz="2000" b="1" dirty="0" err="1" smtClean="0">
                  <a:solidFill>
                    <a:srgbClr val="FFFF00"/>
                  </a:solidFill>
                  <a:latin typeface="Arial" charset="0"/>
                  <a:ea typeface="PMingLiU" charset="-120"/>
                  <a:cs typeface="PMingLiU" charset="-120"/>
                </a:rPr>
                <a:t>Adquisiciones</a:t>
              </a:r>
              <a:r>
                <a:rPr lang="en-AU" sz="2000" b="1" dirty="0" smtClean="0">
                  <a:solidFill>
                    <a:srgbClr val="FFFF00"/>
                  </a:solidFill>
                  <a:latin typeface="Arial" charset="0"/>
                  <a:ea typeface="PMingLiU" charset="-120"/>
                  <a:cs typeface="PMingLiU" charset="-120"/>
                </a:rPr>
                <a:t> Simples</a:t>
              </a:r>
            </a:p>
            <a:p>
              <a:pPr algn="ctr">
                <a:spcBef>
                  <a:spcPct val="50000"/>
                </a:spcBef>
                <a:defRPr/>
              </a:pPr>
              <a:r>
                <a:rPr lang="en-AU" sz="2000" b="1" dirty="0" smtClean="0">
                  <a:solidFill>
                    <a:srgbClr val="FFFF00"/>
                  </a:solidFill>
                  <a:latin typeface="Arial" charset="0"/>
                  <a:ea typeface="PMingLiU" charset="-120"/>
                  <a:cs typeface="PMingLiU" charset="-120"/>
                </a:rPr>
                <a:t>20</a:t>
              </a:r>
              <a:r>
                <a:rPr lang="en-AU" sz="2000" b="1" dirty="0" smtClean="0">
                  <a:solidFill>
                    <a:srgbClr val="FFFF00"/>
                  </a:solidFill>
                  <a:latin typeface="Arial" charset="0"/>
                  <a:ea typeface="PMingLiU" charset="-120"/>
                  <a:cs typeface="PMingLiU" charset="-120"/>
                </a:rPr>
                <a:t>%</a:t>
              </a:r>
              <a:endParaRPr lang="en-AU" sz="2000" b="1" dirty="0">
                <a:solidFill>
                  <a:srgbClr val="FFFF00"/>
                </a:solidFill>
                <a:latin typeface="Arial" charset="0"/>
                <a:ea typeface="PMingLiU" charset="-120"/>
                <a:cs typeface="PMingLiU" charset="-120"/>
              </a:endParaRPr>
            </a:p>
          </p:txBody>
        </p:sp>
      </p:grpSp>
      <p:grpSp>
        <p:nvGrpSpPr>
          <p:cNvPr id="5" name="Group 21"/>
          <p:cNvGrpSpPr/>
          <p:nvPr/>
        </p:nvGrpSpPr>
        <p:grpSpPr>
          <a:xfrm>
            <a:off x="1355725" y="1858963"/>
            <a:ext cx="2303463" cy="2081212"/>
            <a:chOff x="2206625" y="1858963"/>
            <a:chExt cx="2303463" cy="2081212"/>
          </a:xfrm>
        </p:grpSpPr>
        <p:sp>
          <p:nvSpPr>
            <p:cNvPr id="2643973" name="Rectangle 5"/>
            <p:cNvSpPr>
              <a:spLocks noChangeArrowheads="1"/>
            </p:cNvSpPr>
            <p:nvPr/>
          </p:nvSpPr>
          <p:spPr bwMode="auto">
            <a:xfrm>
              <a:off x="2206625" y="1858963"/>
              <a:ext cx="2303463" cy="2081212"/>
            </a:xfrm>
            <a:prstGeom prst="rect">
              <a:avLst/>
            </a:prstGeom>
            <a:solidFill>
              <a:srgbClr val="FFFFFF">
                <a:alpha val="50195"/>
              </a:srgbClr>
            </a:solidFill>
            <a:ln w="38100">
              <a:solidFill>
                <a:schemeClr val="bg2"/>
              </a:solidFill>
              <a:miter lim="800000"/>
              <a:headEnd/>
              <a:tailEnd/>
            </a:ln>
          </p:spPr>
          <p:txBody>
            <a:bodyPr wrap="none" anchor="ctr">
              <a:prstTxWarp prst="textNoShape">
                <a:avLst/>
              </a:prstTxWarp>
            </a:bodyPr>
            <a:lstStyle/>
            <a:p>
              <a:endParaRPr lang="en-AU"/>
            </a:p>
          </p:txBody>
        </p:sp>
        <p:sp>
          <p:nvSpPr>
            <p:cNvPr id="2643981" name="Text Box 13"/>
            <p:cNvSpPr txBox="1">
              <a:spLocks noChangeArrowheads="1"/>
            </p:cNvSpPr>
            <p:nvPr/>
          </p:nvSpPr>
          <p:spPr bwMode="auto">
            <a:xfrm>
              <a:off x="2306638" y="2590800"/>
              <a:ext cx="2036762" cy="400110"/>
            </a:xfrm>
            <a:prstGeom prst="rect">
              <a:avLst/>
            </a:prstGeom>
            <a:noFill/>
            <a:ln w="9525">
              <a:noFill/>
              <a:miter lim="800000"/>
              <a:headEnd/>
              <a:tailEnd/>
            </a:ln>
            <a:effectLst>
              <a:outerShdw blurRad="63500" dist="40161" dir="1106097" algn="ctr" rotWithShape="0">
                <a:srgbClr val="000000">
                  <a:alpha val="50000"/>
                </a:srgbClr>
              </a:outerShdw>
            </a:effectLst>
          </p:spPr>
          <p:txBody>
            <a:bodyPr>
              <a:prstTxWarp prst="textNoShape">
                <a:avLst/>
              </a:prstTxWarp>
              <a:spAutoFit/>
            </a:bodyPr>
            <a:lstStyle/>
            <a:p>
              <a:pPr algn="ctr">
                <a:spcBef>
                  <a:spcPct val="50000"/>
                </a:spcBef>
                <a:defRPr/>
              </a:pPr>
              <a:r>
                <a:rPr lang="en-AU" sz="2000" b="1" dirty="0" smtClean="0">
                  <a:solidFill>
                    <a:srgbClr val="FFFF00"/>
                  </a:solidFill>
                  <a:latin typeface="Arial" charset="0"/>
                  <a:ea typeface="PMingLiU" charset="-120"/>
                  <a:cs typeface="PMingLiU" charset="-120"/>
                </a:rPr>
                <a:t>Technical</a:t>
              </a:r>
              <a:endParaRPr lang="en-AU" sz="2000" b="1" dirty="0">
                <a:solidFill>
                  <a:srgbClr val="FFFF00"/>
                </a:solidFill>
                <a:latin typeface="Arial" charset="0"/>
                <a:ea typeface="PMingLiU" charset="-120"/>
                <a:cs typeface="PMingLiU" charset="-120"/>
              </a:endParaRPr>
            </a:p>
          </p:txBody>
        </p:sp>
      </p:grpSp>
      <p:sp>
        <p:nvSpPr>
          <p:cNvPr id="2643982" name="Text Box 14"/>
          <p:cNvSpPr txBox="1">
            <a:spLocks noChangeArrowheads="1"/>
          </p:cNvSpPr>
          <p:nvPr/>
        </p:nvSpPr>
        <p:spPr bwMode="auto">
          <a:xfrm>
            <a:off x="457200" y="457200"/>
            <a:ext cx="8274050" cy="461665"/>
          </a:xfrm>
          <a:prstGeom prst="rect">
            <a:avLst/>
          </a:prstGeom>
          <a:noFill/>
          <a:ln w="9525">
            <a:noFill/>
            <a:miter lim="800000"/>
            <a:headEnd/>
            <a:tailEnd/>
          </a:ln>
          <a:effectLst/>
        </p:spPr>
        <p:txBody>
          <a:bodyPr>
            <a:prstTxWarp prst="textNoShape">
              <a:avLst/>
            </a:prstTxWarp>
            <a:spAutoFit/>
          </a:bodyPr>
          <a:lstStyle/>
          <a:p>
            <a:pPr algn="ctr">
              <a:defRPr/>
            </a:pPr>
            <a:r>
              <a:rPr lang="en-GB" sz="2400" dirty="0" smtClean="0">
                <a:solidFill>
                  <a:srgbClr val="FFFF00"/>
                </a:solidFill>
                <a:effectLst>
                  <a:outerShdw blurRad="38100" dist="38100" dir="2700000" algn="tl">
                    <a:srgbClr val="000000">
                      <a:alpha val="43137"/>
                    </a:srgbClr>
                  </a:outerShdw>
                </a:effectLst>
                <a:latin typeface="Arial Black" charset="0"/>
                <a:ea typeface="굴림" charset="-127"/>
                <a:cs typeface="굴림" charset="-127"/>
              </a:rPr>
              <a:t>Spend Analysis and Reform Agenda</a:t>
            </a:r>
            <a:endParaRPr lang="en-AU" sz="2400" dirty="0">
              <a:solidFill>
                <a:srgbClr val="FFFF00"/>
              </a:solidFill>
              <a:effectLst>
                <a:outerShdw blurRad="38100" dist="38100" dir="2700000" algn="tl">
                  <a:srgbClr val="000000">
                    <a:alpha val="43137"/>
                  </a:srgbClr>
                </a:outerShdw>
              </a:effectLst>
              <a:latin typeface="Arial Black" charset="0"/>
              <a:ea typeface="굴림" charset="-127"/>
              <a:cs typeface="굴림" charset="-127"/>
            </a:endParaRPr>
          </a:p>
        </p:txBody>
      </p:sp>
      <p:sp>
        <p:nvSpPr>
          <p:cNvPr id="15" name="Oval 14"/>
          <p:cNvSpPr/>
          <p:nvPr/>
        </p:nvSpPr>
        <p:spPr>
          <a:xfrm>
            <a:off x="3568700" y="3886200"/>
            <a:ext cx="2590800" cy="2209800"/>
          </a:xfrm>
          <a:prstGeom prst="ellipse">
            <a:avLst/>
          </a:prstGeom>
          <a:noFill/>
          <a:ln w="3492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8" name="Oval 17"/>
          <p:cNvSpPr/>
          <p:nvPr/>
        </p:nvSpPr>
        <p:spPr>
          <a:xfrm>
            <a:off x="3568700" y="1752600"/>
            <a:ext cx="2590800" cy="2209800"/>
          </a:xfrm>
          <a:prstGeom prst="ellipse">
            <a:avLst/>
          </a:prstGeom>
          <a:noFill/>
          <a:ln w="3492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TextBox 28"/>
          <p:cNvSpPr txBox="1"/>
          <p:nvPr/>
        </p:nvSpPr>
        <p:spPr>
          <a:xfrm>
            <a:off x="7162800" y="3594100"/>
            <a:ext cx="1739900" cy="3139321"/>
          </a:xfrm>
          <a:prstGeom prst="rect">
            <a:avLst/>
          </a:prstGeom>
          <a:noFill/>
          <a:ln>
            <a:solidFill>
              <a:schemeClr val="tx1"/>
            </a:solidFill>
          </a:ln>
        </p:spPr>
        <p:txBody>
          <a:bodyPr wrap="square" rtlCol="0">
            <a:spAutoFit/>
          </a:bodyPr>
          <a:lstStyle/>
          <a:p>
            <a:r>
              <a:rPr lang="en-AU" sz="1800" dirty="0" smtClean="0">
                <a:solidFill>
                  <a:srgbClr val="FFFF00"/>
                </a:solidFill>
              </a:rPr>
              <a:t>Framework Agreements</a:t>
            </a:r>
          </a:p>
          <a:p>
            <a:r>
              <a:rPr lang="en-AU" sz="1800" dirty="0" smtClean="0">
                <a:solidFill>
                  <a:srgbClr val="FFFF00"/>
                </a:solidFill>
              </a:rPr>
              <a:t>E-GP</a:t>
            </a:r>
          </a:p>
          <a:p>
            <a:endParaRPr lang="en-AU" sz="1800" dirty="0" smtClean="0">
              <a:solidFill>
                <a:srgbClr val="FFFF00"/>
              </a:solidFill>
            </a:endParaRPr>
          </a:p>
          <a:p>
            <a:r>
              <a:rPr lang="en-AU" sz="1800" dirty="0" smtClean="0">
                <a:solidFill>
                  <a:srgbClr val="FFFF00"/>
                </a:solidFill>
              </a:rPr>
              <a:t>Small business politics</a:t>
            </a:r>
          </a:p>
          <a:p>
            <a:endParaRPr lang="en-AU" sz="1800" dirty="0" smtClean="0">
              <a:solidFill>
                <a:srgbClr val="FFFF00"/>
              </a:solidFill>
            </a:endParaRPr>
          </a:p>
          <a:p>
            <a:r>
              <a:rPr lang="en-AU" sz="1800" dirty="0" smtClean="0">
                <a:solidFill>
                  <a:srgbClr val="FFFF00"/>
                </a:solidFill>
              </a:rPr>
              <a:t>20% of spend</a:t>
            </a:r>
          </a:p>
          <a:p>
            <a:endParaRPr lang="en-AU" sz="1800" dirty="0" smtClean="0">
              <a:solidFill>
                <a:srgbClr val="FFFF00"/>
              </a:solidFill>
            </a:endParaRPr>
          </a:p>
          <a:p>
            <a:r>
              <a:rPr lang="en-AU" sz="1800" dirty="0" smtClean="0">
                <a:solidFill>
                  <a:srgbClr val="FFFF00"/>
                </a:solidFill>
              </a:rPr>
              <a:t>Transactional efficiencies</a:t>
            </a:r>
            <a:endParaRPr lang="en-AU" sz="1800" dirty="0">
              <a:solidFill>
                <a:srgbClr val="FFFF00"/>
              </a:solidFill>
            </a:endParaRPr>
          </a:p>
        </p:txBody>
      </p:sp>
      <p:sp>
        <p:nvSpPr>
          <p:cNvPr id="32" name="TextBox 31"/>
          <p:cNvSpPr txBox="1"/>
          <p:nvPr/>
        </p:nvSpPr>
        <p:spPr>
          <a:xfrm>
            <a:off x="7138378" y="1511300"/>
            <a:ext cx="1690953" cy="1969770"/>
          </a:xfrm>
          <a:prstGeom prst="rect">
            <a:avLst/>
          </a:prstGeom>
          <a:noFill/>
          <a:ln>
            <a:solidFill>
              <a:schemeClr val="tx1"/>
            </a:solidFill>
          </a:ln>
        </p:spPr>
        <p:txBody>
          <a:bodyPr wrap="square" rtlCol="0">
            <a:spAutoFit/>
          </a:bodyPr>
          <a:lstStyle/>
          <a:p>
            <a:endParaRPr lang="en-AU" sz="1600" dirty="0" smtClean="0">
              <a:solidFill>
                <a:srgbClr val="FFFF00"/>
              </a:solidFill>
            </a:endParaRPr>
          </a:p>
          <a:p>
            <a:r>
              <a:rPr lang="en-AU" sz="1800" dirty="0" smtClean="0">
                <a:solidFill>
                  <a:srgbClr val="FFFF00"/>
                </a:solidFill>
              </a:rPr>
              <a:t>Big business</a:t>
            </a:r>
          </a:p>
          <a:p>
            <a:endParaRPr lang="en-AU" sz="1800" dirty="0" smtClean="0">
              <a:solidFill>
                <a:srgbClr val="FFFF00"/>
              </a:solidFill>
            </a:endParaRPr>
          </a:p>
          <a:p>
            <a:r>
              <a:rPr lang="en-AU" sz="1800" dirty="0" smtClean="0">
                <a:solidFill>
                  <a:srgbClr val="FFFF00"/>
                </a:solidFill>
              </a:rPr>
              <a:t>Politics</a:t>
            </a:r>
          </a:p>
          <a:p>
            <a:endParaRPr lang="en-AU" sz="1800" dirty="0" smtClean="0">
              <a:solidFill>
                <a:srgbClr val="FFFF00"/>
              </a:solidFill>
            </a:endParaRPr>
          </a:p>
          <a:p>
            <a:r>
              <a:rPr lang="en-AU" sz="1800" dirty="0" smtClean="0">
                <a:solidFill>
                  <a:srgbClr val="FFFF00"/>
                </a:solidFill>
              </a:rPr>
              <a:t>80% of spend</a:t>
            </a:r>
          </a:p>
          <a:p>
            <a:endParaRPr lang="en-AU" sz="1600" dirty="0" smtClean="0">
              <a:solidFill>
                <a:srgbClr val="FFFF00"/>
              </a:solidFill>
            </a:endParaRPr>
          </a:p>
        </p:txBody>
      </p:sp>
      <p:cxnSp>
        <p:nvCxnSpPr>
          <p:cNvPr id="34" name="Straight Arrow Connector 33"/>
          <p:cNvCxnSpPr/>
          <p:nvPr/>
        </p:nvCxnSpPr>
        <p:spPr>
          <a:xfrm rot="10800000" flipV="1">
            <a:off x="6502400" y="2832100"/>
            <a:ext cx="342900" cy="254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0800000" flipV="1">
            <a:off x="6502400" y="4889500"/>
            <a:ext cx="292100" cy="381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4"/>
          <p:cNvSpPr>
            <a:spLocks noChangeArrowheads="1"/>
          </p:cNvSpPr>
          <p:nvPr/>
        </p:nvSpPr>
        <p:spPr bwMode="auto">
          <a:xfrm rot="16205786">
            <a:off x="-1298574" y="3686834"/>
            <a:ext cx="4513263" cy="359046"/>
          </a:xfrm>
          <a:prstGeom prst="rect">
            <a:avLst/>
          </a:prstGeom>
          <a:noFill/>
          <a:ln w="12700">
            <a:noFill/>
            <a:miter lim="800000"/>
            <a:headEnd/>
            <a:tailEnd/>
          </a:ln>
        </p:spPr>
        <p:txBody>
          <a:bodyPr lIns="82706" tIns="40627" rIns="82706" bIns="40627">
            <a:prstTxWarp prst="textNoShape">
              <a:avLst/>
            </a:prstTxWarp>
            <a:spAutoFit/>
          </a:bodyPr>
          <a:lstStyle/>
          <a:p>
            <a:pPr defTabSz="835025" fontAlgn="base">
              <a:spcBef>
                <a:spcPct val="50000"/>
              </a:spcBef>
              <a:spcAft>
                <a:spcPct val="0"/>
              </a:spcAft>
            </a:pPr>
            <a:r>
              <a:rPr lang="en-US" sz="1800" b="1" dirty="0" err="1">
                <a:solidFill>
                  <a:srgbClr val="FFFF00"/>
                </a:solidFill>
                <a:latin typeface="+mn-lt"/>
                <a:ea typeface="ＭＳ Ｐゴシック" pitchFamily="34" charset="-128"/>
                <a:cs typeface="ＭＳ Ｐゴシック" pitchFamily="34" charset="-128"/>
              </a:rPr>
              <a:t>Complejidad</a:t>
            </a:r>
            <a:r>
              <a:rPr lang="en-US" sz="1800" b="1" dirty="0">
                <a:solidFill>
                  <a:srgbClr val="FFFF00"/>
                </a:solidFill>
                <a:latin typeface="+mn-lt"/>
                <a:ea typeface="ＭＳ Ｐゴシック" pitchFamily="34" charset="-128"/>
                <a:cs typeface="ＭＳ Ｐゴシック" pitchFamily="34" charset="-128"/>
              </a:rPr>
              <a:t> </a:t>
            </a:r>
            <a:r>
              <a:rPr lang="en-US" sz="1800" b="1" dirty="0" err="1">
                <a:solidFill>
                  <a:srgbClr val="FFFF00"/>
                </a:solidFill>
                <a:latin typeface="+mn-lt"/>
                <a:ea typeface="ＭＳ Ｐゴシック" pitchFamily="34" charset="-128"/>
                <a:cs typeface="ＭＳ Ｐゴシック" pitchFamily="34" charset="-128"/>
              </a:rPr>
              <a:t>y</a:t>
            </a:r>
            <a:r>
              <a:rPr lang="en-US" sz="1800" b="1" dirty="0">
                <a:solidFill>
                  <a:srgbClr val="FFFF00"/>
                </a:solidFill>
                <a:latin typeface="+mn-lt"/>
                <a:ea typeface="ＭＳ Ｐゴシック" pitchFamily="34" charset="-128"/>
                <a:cs typeface="ＭＳ Ｐゴシック" pitchFamily="34" charset="-128"/>
              </a:rPr>
              <a:t> </a:t>
            </a:r>
            <a:r>
              <a:rPr lang="en-US" sz="1800" b="1" dirty="0" err="1">
                <a:solidFill>
                  <a:srgbClr val="FFFF00"/>
                </a:solidFill>
                <a:latin typeface="+mn-lt"/>
                <a:ea typeface="ＭＳ Ｐゴシック" pitchFamily="34" charset="-128"/>
                <a:cs typeface="ＭＳ Ｐゴシック" pitchFamily="34" charset="-128"/>
              </a:rPr>
              <a:t>Riesgo</a:t>
            </a:r>
            <a:endParaRPr lang="en-US" sz="1800" b="1" dirty="0">
              <a:solidFill>
                <a:srgbClr val="FFFF00"/>
              </a:solidFill>
              <a:latin typeface="+mn-lt"/>
              <a:ea typeface="ＭＳ Ｐゴシック" pitchFamily="34" charset="-128"/>
              <a:cs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43976"/>
                                        </p:tgtEl>
                                        <p:attrNameLst>
                                          <p:attrName>style.visibility</p:attrName>
                                        </p:attrNameLst>
                                      </p:cBhvr>
                                      <p:to>
                                        <p:strVal val="visible"/>
                                      </p:to>
                                    </p:set>
                                    <p:animEffect transition="in" filter="wipe(down)">
                                      <p:cBhvr>
                                        <p:cTn id="7" dur="500"/>
                                        <p:tgtEl>
                                          <p:spTgt spid="26439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3977"/>
                                        </p:tgtEl>
                                        <p:attrNameLst>
                                          <p:attrName>style.visibility</p:attrName>
                                        </p:attrNameLst>
                                      </p:cBhvr>
                                      <p:to>
                                        <p:strVal val="visible"/>
                                      </p:to>
                                    </p:set>
                                    <p:animEffect transition="in" filter="wipe(left)">
                                      <p:cBhvr>
                                        <p:cTn id="11" dur="500"/>
                                        <p:tgtEl>
                                          <p:spTgt spid="264397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43971"/>
                                        </p:tgtEl>
                                        <p:attrNameLst>
                                          <p:attrName>style.visibility</p:attrName>
                                        </p:attrNameLst>
                                      </p:cBhvr>
                                      <p:to>
                                        <p:strVal val="visible"/>
                                      </p:to>
                                    </p:set>
                                    <p:animEffect transition="in" filter="wipe(left)">
                                      <p:cBhvr>
                                        <p:cTn id="15" dur="500"/>
                                        <p:tgtEl>
                                          <p:spTgt spid="264397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500"/>
                                        <p:tgtEl>
                                          <p:spTgt spid="15"/>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righ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1)">
                                      <p:cBhvr>
                                        <p:cTn id="49" dur="500"/>
                                        <p:tgtEl>
                                          <p:spTgt spid="18"/>
                                        </p:tgtEl>
                                      </p:cBhvr>
                                    </p:animEffect>
                                  </p:childTnLst>
                                </p:cTn>
                              </p:par>
                            </p:childTnLst>
                          </p:cTn>
                        </p:par>
                        <p:par>
                          <p:cTn id="50" fill="hold">
                            <p:stCondLst>
                              <p:cond delay="500"/>
                            </p:stCondLst>
                            <p:childTnLst>
                              <p:par>
                                <p:cTn id="51" presetID="22" presetClass="entr" presetSubtype="2"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childTnLst>
                          </p:cTn>
                        </p:par>
                        <p:par>
                          <p:cTn id="54" fill="hold">
                            <p:stCondLst>
                              <p:cond delay="1000"/>
                            </p:stCondLst>
                            <p:childTnLst>
                              <p:par>
                                <p:cTn id="55" presetID="22" presetClass="entr" presetSubtype="2"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right)">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3971" grpId="0"/>
      <p:bldP spid="2643976" grpId="0" animBg="1"/>
      <p:bldP spid="2643977" grpId="0" animBg="1"/>
      <p:bldP spid="15" grpId="0" animBg="1"/>
      <p:bldP spid="18" grpId="0" animBg="1"/>
      <p:bldP spid="29" grpId="0" animBg="1"/>
      <p:bldP spid="32"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extBox 3"/>
          <p:cNvSpPr txBox="1"/>
          <p:nvPr/>
        </p:nvSpPr>
        <p:spPr>
          <a:xfrm>
            <a:off x="294324" y="1202264"/>
            <a:ext cx="8596052" cy="4355038"/>
          </a:xfrm>
          <a:prstGeom prst="rect">
            <a:avLst/>
          </a:prstGeom>
          <a:noFill/>
        </p:spPr>
        <p:txBody>
          <a:bodyPr wrap="square" rtlCol="0">
            <a:spAutoFit/>
          </a:bodyPr>
          <a:lstStyle/>
          <a:p>
            <a:pPr marL="533400" indent="-533400" algn="l"/>
            <a:endParaRPr lang="en-AU" sz="2200" b="1" dirty="0" smtClean="0">
              <a:solidFill>
                <a:srgbClr val="FFFF00"/>
              </a:solidFill>
              <a:latin typeface="+mn-lt"/>
              <a:cs typeface="Calibri"/>
            </a:endParaRPr>
          </a:p>
          <a:p>
            <a:pPr marL="342900" indent="-342900" algn="l">
              <a:spcBef>
                <a:spcPts val="1200"/>
              </a:spcBef>
              <a:spcAft>
                <a:spcPts val="1200"/>
              </a:spcAft>
              <a:buClr>
                <a:schemeClr val="tx1"/>
              </a:buClr>
              <a:buSzPct val="70000"/>
              <a:buFont typeface="Wingdings" charset="2"/>
              <a:buChar char="q"/>
              <a:defRPr/>
            </a:pPr>
            <a:r>
              <a:rPr lang="en-AU" sz="2200" b="1" dirty="0">
                <a:solidFill>
                  <a:srgbClr val="FFFF00"/>
                </a:solidFill>
                <a:latin typeface="+mn-lt"/>
                <a:cs typeface="Calibri"/>
              </a:rPr>
              <a:t>There have been some</a:t>
            </a:r>
            <a:r>
              <a:rPr lang="en-AU" sz="2200" b="1" dirty="0" smtClean="0">
                <a:solidFill>
                  <a:srgbClr val="FFFF00"/>
                </a:solidFill>
                <a:latin typeface="+mn-lt"/>
                <a:cs typeface="Calibri"/>
              </a:rPr>
              <a:t> successful </a:t>
            </a:r>
            <a:r>
              <a:rPr lang="en-AU" sz="2200" b="1" dirty="0">
                <a:solidFill>
                  <a:srgbClr val="FFFF00"/>
                </a:solidFill>
                <a:latin typeface="+mn-lt"/>
                <a:cs typeface="Calibri"/>
              </a:rPr>
              <a:t>examples of reforms that have resulted in the introduction of public procurement practices that are</a:t>
            </a:r>
            <a:r>
              <a:rPr lang="en-AU" sz="2200" b="1" dirty="0" smtClean="0">
                <a:solidFill>
                  <a:srgbClr val="FFFF00"/>
                </a:solidFill>
                <a:latin typeface="+mn-lt"/>
                <a:cs typeface="Calibri"/>
              </a:rPr>
              <a:t> like those </a:t>
            </a:r>
            <a:r>
              <a:rPr lang="en-AU" sz="2200" b="1" dirty="0">
                <a:solidFill>
                  <a:srgbClr val="FFFF00"/>
                </a:solidFill>
                <a:latin typeface="+mn-lt"/>
                <a:cs typeface="Calibri"/>
              </a:rPr>
              <a:t>that are common in the private sector.</a:t>
            </a:r>
            <a:r>
              <a:rPr lang="en-AU" sz="2200" b="1" dirty="0" smtClean="0">
                <a:solidFill>
                  <a:srgbClr val="FFFF00"/>
                </a:solidFill>
                <a:latin typeface="+mn-lt"/>
                <a:cs typeface="Calibri"/>
              </a:rPr>
              <a:t> </a:t>
            </a:r>
          </a:p>
          <a:p>
            <a:pPr marL="342900" indent="-342900" algn="l">
              <a:spcBef>
                <a:spcPts val="600"/>
              </a:spcBef>
              <a:spcAft>
                <a:spcPts val="600"/>
              </a:spcAft>
              <a:buClr>
                <a:srgbClr val="FFFFFF"/>
              </a:buClr>
              <a:buSzPct val="70000"/>
              <a:buFont typeface="Wingdings" charset="2"/>
              <a:buChar char="q"/>
              <a:defRPr/>
            </a:pPr>
            <a:r>
              <a:rPr lang="en-AU" sz="2200" b="1" dirty="0" smtClean="0">
                <a:solidFill>
                  <a:srgbClr val="FFFF00"/>
                </a:solidFill>
                <a:latin typeface="+mn-lt"/>
                <a:cs typeface="Calibri"/>
              </a:rPr>
              <a:t>However, unlike in the private sector, it is difficult in government to align corporate and individual interests.  The performance-reward link hardly exists</a:t>
            </a:r>
          </a:p>
          <a:p>
            <a:pPr marL="342900" lvl="0" indent="-342900" algn="l">
              <a:spcBef>
                <a:spcPts val="600"/>
              </a:spcBef>
              <a:spcAft>
                <a:spcPts val="600"/>
              </a:spcAft>
              <a:buClr>
                <a:srgbClr val="FFFFFF"/>
              </a:buClr>
              <a:buSzPct val="70000"/>
              <a:buFont typeface="Wingdings" charset="2"/>
              <a:buChar char="q"/>
              <a:defRPr/>
            </a:pPr>
            <a:r>
              <a:rPr lang="en-AU" sz="2200" b="1" dirty="0" smtClean="0">
                <a:solidFill>
                  <a:srgbClr val="FFFF00"/>
                </a:solidFill>
                <a:effectLst>
                  <a:outerShdw blurRad="38100" dist="38100" dir="2700000" algn="tl">
                    <a:srgbClr val="000000">
                      <a:alpha val="43137"/>
                    </a:srgbClr>
                  </a:outerShdw>
                </a:effectLst>
                <a:latin typeface="Arial"/>
                <a:cs typeface="Calibri"/>
              </a:rPr>
              <a:t>Some governments have focussed on outsourcing to shift procurement problems to the private sector and hope for innovation and productivity </a:t>
            </a:r>
            <a:endParaRPr lang="en-AU" sz="2200" b="1" dirty="0" smtClean="0">
              <a:solidFill>
                <a:srgbClr val="FFFF00"/>
              </a:solidFill>
              <a:latin typeface="+mn-lt"/>
              <a:cs typeface="Calibri"/>
            </a:endParaRPr>
          </a:p>
        </p:txBody>
      </p:sp>
      <p:sp>
        <p:nvSpPr>
          <p:cNvPr id="3" name="TextBox 2"/>
          <p:cNvSpPr txBox="1"/>
          <p:nvPr/>
        </p:nvSpPr>
        <p:spPr>
          <a:xfrm>
            <a:off x="294325" y="928468"/>
            <a:ext cx="8596052" cy="415498"/>
          </a:xfrm>
          <a:prstGeom prst="rect">
            <a:avLst/>
          </a:prstGeom>
          <a:noFill/>
        </p:spPr>
        <p:txBody>
          <a:bodyPr wrap="square" rtlCol="0">
            <a:spAutoFit/>
          </a:bodyPr>
          <a:lstStyle/>
          <a:p>
            <a:pPr defTabSz="457200" eaLnBrk="1" fontAlgn="auto" hangingPunct="1">
              <a:lnSpc>
                <a:spcPct val="85000"/>
              </a:lnSpc>
              <a:spcAft>
                <a:spcPts val="0"/>
              </a:spcAft>
              <a:defRPr/>
            </a:pPr>
            <a:r>
              <a:rPr kumimoji="0" lang="en-US" sz="2400" dirty="0" smtClean="0">
                <a:solidFill>
                  <a:srgbClr val="FFFF00"/>
                </a:solidFill>
                <a:effectLst>
                  <a:outerShdw blurRad="38100" dist="38100" dir="2700000" algn="tl">
                    <a:srgbClr val="000000"/>
                  </a:outerShdw>
                </a:effectLst>
                <a:latin typeface="+mj-lt"/>
                <a:ea typeface="+mj-ea"/>
                <a:cs typeface="Calibri"/>
              </a:rPr>
              <a:t>Private Sector Reform Options</a:t>
            </a:r>
            <a:endParaRPr kumimoji="0" lang="en-US" sz="2400" dirty="0">
              <a:solidFill>
                <a:srgbClr val="FFFF00"/>
              </a:solidFill>
              <a:effectLst>
                <a:outerShdw blurRad="38100" dist="38100" dir="2700000" algn="tl">
                  <a:srgbClr val="000000"/>
                </a:outerShdw>
              </a:effectLst>
              <a:latin typeface="+mj-lt"/>
              <a:ea typeface="+mj-ea"/>
              <a:cs typeface="Calibri"/>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INEDINNAVIGATOR" val="True"/>
  <p:tag name="HOTSPOTTYPE" val="DefinedInNavigator"/>
  <p:tag name="BRANCHTO" val="262"/>
</p:tagLst>
</file>

<file path=ppt/theme/theme1.xml><?xml version="1.0" encoding="utf-8"?>
<a:theme xmlns:a="http://schemas.openxmlformats.org/drawingml/2006/main" name="Default Design">
  <a:themeElements>
    <a:clrScheme name="">
      <a:dk1>
        <a:srgbClr val="000000"/>
      </a:dk1>
      <a:lt1>
        <a:srgbClr val="FFFFFF"/>
      </a:lt1>
      <a:dk2>
        <a:srgbClr val="0000FF"/>
      </a:dk2>
      <a:lt2>
        <a:srgbClr val="FF9900"/>
      </a:lt2>
      <a:accent1>
        <a:srgbClr val="D60093"/>
      </a:accent1>
      <a:accent2>
        <a:srgbClr val="FFFF66"/>
      </a:accent2>
      <a:accent3>
        <a:srgbClr val="AAAAFF"/>
      </a:accent3>
      <a:accent4>
        <a:srgbClr val="DADADA"/>
      </a:accent4>
      <a:accent5>
        <a:srgbClr val="E8AAC8"/>
      </a:accent5>
      <a:accent6>
        <a:srgbClr val="E7E75C"/>
      </a:accent6>
      <a:hlink>
        <a:srgbClr val="FF9933"/>
      </a:hlink>
      <a:folHlink>
        <a:srgbClr val="FFCCFF"/>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accent2"/>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4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accent2"/>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4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74118</TotalTime>
  <Words>1264</Words>
  <Application>Microsoft Macintosh PowerPoint</Application>
  <PresentationFormat>On-screen Show (4:3)</PresentationFormat>
  <Paragraphs>221</Paragraphs>
  <Slides>17</Slides>
  <Notes>11</Notes>
  <HiddenSlides>1</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Default Design</vt:lpstr>
      <vt:lpstr>Slide 1</vt:lpstr>
      <vt:lpstr>Slide 2</vt:lpstr>
      <vt:lpstr>Why Procurement is Important</vt:lpstr>
      <vt:lpstr>Many Procurement Developments</vt:lpstr>
      <vt:lpstr>Cuatro Modernizaciones en la Adquisiciones Publicas</vt:lpstr>
      <vt:lpstr>Slide 6</vt:lpstr>
      <vt:lpstr>Evolution of Procurement Reform</vt:lpstr>
      <vt:lpstr>Slide 8</vt:lpstr>
      <vt:lpstr>Slide 9</vt:lpstr>
      <vt:lpstr>Slide 10</vt:lpstr>
      <vt:lpstr>Broad Reform Activity</vt:lpstr>
      <vt:lpstr>Law of Governance</vt:lpstr>
      <vt:lpstr>Challenges to New Reforms</vt:lpstr>
      <vt:lpstr>International lessons</vt:lpstr>
      <vt:lpstr>Some Continuing Opportunities</vt:lpstr>
      <vt:lpstr>Not All Dismal</vt:lpstr>
      <vt:lpstr>Slide 17</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Schapper</dc:creator>
  <cp:keywords/>
  <dc:description/>
  <cp:lastModifiedBy>Jacqueline Pontre</cp:lastModifiedBy>
  <cp:revision>989</cp:revision>
  <cp:lastPrinted>2000-09-06T07:32:26Z</cp:lastPrinted>
  <dcterms:created xsi:type="dcterms:W3CDTF">2015-09-17T22:23:02Z</dcterms:created>
  <dcterms:modified xsi:type="dcterms:W3CDTF">2015-09-18T17:18:43Z</dcterms:modified>
  <cp:category/>
</cp:coreProperties>
</file>